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68"/>
  </p:notesMasterIdLst>
  <p:sldIdLst>
    <p:sldId id="307" r:id="rId3"/>
    <p:sldId id="323" r:id="rId4"/>
    <p:sldId id="332" r:id="rId5"/>
    <p:sldId id="331" r:id="rId6"/>
    <p:sldId id="311" r:id="rId7"/>
    <p:sldId id="312" r:id="rId8"/>
    <p:sldId id="313" r:id="rId9"/>
    <p:sldId id="314" r:id="rId10"/>
    <p:sldId id="315" r:id="rId11"/>
    <p:sldId id="316" r:id="rId12"/>
    <p:sldId id="317" r:id="rId13"/>
    <p:sldId id="318" r:id="rId14"/>
    <p:sldId id="258" r:id="rId15"/>
    <p:sldId id="259" r:id="rId16"/>
    <p:sldId id="260" r:id="rId17"/>
    <p:sldId id="261" r:id="rId18"/>
    <p:sldId id="363" r:id="rId19"/>
    <p:sldId id="263" r:id="rId20"/>
    <p:sldId id="264" r:id="rId21"/>
    <p:sldId id="265" r:id="rId22"/>
    <p:sldId id="266" r:id="rId23"/>
    <p:sldId id="267" r:id="rId24"/>
    <p:sldId id="268" r:id="rId25"/>
    <p:sldId id="269" r:id="rId26"/>
    <p:sldId id="270" r:id="rId27"/>
    <p:sldId id="271" r:id="rId28"/>
    <p:sldId id="272" r:id="rId29"/>
    <p:sldId id="273" r:id="rId30"/>
    <p:sldId id="274" r:id="rId31"/>
    <p:sldId id="275" r:id="rId32"/>
    <p:sldId id="276" r:id="rId33"/>
    <p:sldId id="277" r:id="rId34"/>
    <p:sldId id="278" r:id="rId35"/>
    <p:sldId id="279" r:id="rId36"/>
    <p:sldId id="333" r:id="rId37"/>
    <p:sldId id="334" r:id="rId38"/>
    <p:sldId id="335" r:id="rId39"/>
    <p:sldId id="336" r:id="rId40"/>
    <p:sldId id="337" r:id="rId41"/>
    <p:sldId id="338" r:id="rId42"/>
    <p:sldId id="330" r:id="rId43"/>
    <p:sldId id="327" r:id="rId44"/>
    <p:sldId id="328" r:id="rId45"/>
    <p:sldId id="329" r:id="rId46"/>
    <p:sldId id="339" r:id="rId47"/>
    <p:sldId id="340" r:id="rId48"/>
    <p:sldId id="341" r:id="rId49"/>
    <p:sldId id="360" r:id="rId50"/>
    <p:sldId id="343" r:id="rId51"/>
    <p:sldId id="357" r:id="rId52"/>
    <p:sldId id="358" r:id="rId53"/>
    <p:sldId id="359" r:id="rId54"/>
    <p:sldId id="346" r:id="rId55"/>
    <p:sldId id="347" r:id="rId56"/>
    <p:sldId id="348" r:id="rId57"/>
    <p:sldId id="349" r:id="rId58"/>
    <p:sldId id="350" r:id="rId59"/>
    <p:sldId id="351" r:id="rId60"/>
    <p:sldId id="352" r:id="rId61"/>
    <p:sldId id="353" r:id="rId62"/>
    <p:sldId id="354" r:id="rId63"/>
    <p:sldId id="355" r:id="rId64"/>
    <p:sldId id="362" r:id="rId65"/>
    <p:sldId id="296" r:id="rId66"/>
    <p:sldId id="356" r:id="rId67"/>
  </p:sldIdLst>
  <p:sldSz cx="9144000" cy="6858000" type="screen4x3"/>
  <p:notesSz cx="7010400"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9" d="100"/>
          <a:sy n="89" d="100"/>
        </p:scale>
        <p:origin x="797" y="67"/>
      </p:cViewPr>
      <p:guideLst>
        <p:guide orient="horz" pos="2160"/>
        <p:guide pos="2880"/>
      </p:guideLst>
    </p:cSldViewPr>
  </p:slideViewPr>
  <p:notesTextViewPr>
    <p:cViewPr>
      <p:scale>
        <a:sx n="1" d="1"/>
        <a:sy n="1" d="1"/>
      </p:scale>
      <p:origin x="0" y="0"/>
    </p:cViewPr>
  </p:notesTextViewPr>
  <p:sorterViewPr>
    <p:cViewPr>
      <p:scale>
        <a:sx n="100" d="100"/>
        <a:sy n="100" d="100"/>
      </p:scale>
      <p:origin x="0" y="-12547"/>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notesMaster" Target="notesMasters/notesMaster1.xml"/><Relationship Id="rId7" Type="http://schemas.openxmlformats.org/officeDocument/2006/relationships/slide" Target="slides/slide5.xml"/><Relationship Id="rId71"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4.png>
</file>

<file path=ppt/media/image25.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5.png>
</file>

<file path=ppt/media/image57.png>
</file>

<file path=ppt/media/image6.png>
</file>

<file path=ppt/media/image60.png>
</file>

<file path=ppt/media/image62.png>
</file>

<file path=ppt/media/image64.png>
</file>

<file path=ppt/media/image65.png>
</file>

<file path=ppt/media/image68.png>
</file>

<file path=ppt/media/image69.png>
</file>

<file path=ppt/media/image7.png>
</file>

<file path=ppt/media/image70.png>
</file>

<file path=ppt/media/image71.png>
</file>

<file path=ppt/media/image72.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2830" tIns="46415" rIns="92830" bIns="46415" rtlCol="0"/>
          <a:lstStyle>
            <a:lvl1pPr algn="l">
              <a:defRPr sz="1200"/>
            </a:lvl1pPr>
          </a:lstStyle>
          <a:p>
            <a:endParaRPr lang="en-US"/>
          </a:p>
        </p:txBody>
      </p:sp>
      <p:sp>
        <p:nvSpPr>
          <p:cNvPr id="3" name="Date Placeholder 2"/>
          <p:cNvSpPr>
            <a:spLocks noGrp="1"/>
          </p:cNvSpPr>
          <p:nvPr>
            <p:ph type="dt" idx="1"/>
          </p:nvPr>
        </p:nvSpPr>
        <p:spPr>
          <a:xfrm>
            <a:off x="3970938" y="0"/>
            <a:ext cx="3037840" cy="461804"/>
          </a:xfrm>
          <a:prstGeom prst="rect">
            <a:avLst/>
          </a:prstGeom>
        </p:spPr>
        <p:txBody>
          <a:bodyPr vert="horz" lIns="92830" tIns="46415" rIns="92830" bIns="46415" rtlCol="0"/>
          <a:lstStyle>
            <a:lvl1pPr algn="r">
              <a:defRPr sz="1200"/>
            </a:lvl1pPr>
          </a:lstStyle>
          <a:p>
            <a:fld id="{FDCA63D6-FE5E-404C-8799-89061DC404E7}" type="datetimeFigureOut">
              <a:rPr lang="en-US" smtClean="0"/>
              <a:t>8/17/2024</a:t>
            </a:fld>
            <a:endParaRPr lang="en-US"/>
          </a:p>
        </p:txBody>
      </p:sp>
      <p:sp>
        <p:nvSpPr>
          <p:cNvPr id="4" name="Slide Image Placeholder 3"/>
          <p:cNvSpPr>
            <a:spLocks noGrp="1" noRot="1" noChangeAspect="1"/>
          </p:cNvSpPr>
          <p:nvPr>
            <p:ph type="sldImg" idx="2"/>
          </p:nvPr>
        </p:nvSpPr>
        <p:spPr>
          <a:xfrm>
            <a:off x="1195388" y="692150"/>
            <a:ext cx="4619625" cy="3463925"/>
          </a:xfrm>
          <a:prstGeom prst="rect">
            <a:avLst/>
          </a:prstGeom>
          <a:noFill/>
          <a:ln w="12700">
            <a:solidFill>
              <a:prstClr val="black"/>
            </a:solidFill>
          </a:ln>
        </p:spPr>
        <p:txBody>
          <a:bodyPr vert="horz" lIns="92830" tIns="46415" rIns="92830" bIns="46415" rtlCol="0" anchor="ctr"/>
          <a:lstStyle/>
          <a:p>
            <a:endParaRPr lang="en-US"/>
          </a:p>
        </p:txBody>
      </p:sp>
      <p:sp>
        <p:nvSpPr>
          <p:cNvPr id="5" name="Notes Placeholder 4"/>
          <p:cNvSpPr>
            <a:spLocks noGrp="1"/>
          </p:cNvSpPr>
          <p:nvPr>
            <p:ph type="body" sz="quarter" idx="3"/>
          </p:nvPr>
        </p:nvSpPr>
        <p:spPr>
          <a:xfrm>
            <a:off x="701040" y="4387136"/>
            <a:ext cx="5608320" cy="4156234"/>
          </a:xfrm>
          <a:prstGeom prst="rect">
            <a:avLst/>
          </a:prstGeom>
        </p:spPr>
        <p:txBody>
          <a:bodyPr vert="horz" lIns="92830" tIns="46415" rIns="92830" bIns="46415"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772668"/>
            <a:ext cx="3037840" cy="461804"/>
          </a:xfrm>
          <a:prstGeom prst="rect">
            <a:avLst/>
          </a:prstGeom>
        </p:spPr>
        <p:txBody>
          <a:bodyPr vert="horz" lIns="92830" tIns="46415" rIns="92830" bIns="46415"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772668"/>
            <a:ext cx="3037840" cy="461804"/>
          </a:xfrm>
          <a:prstGeom prst="rect">
            <a:avLst/>
          </a:prstGeom>
        </p:spPr>
        <p:txBody>
          <a:bodyPr vert="horz" lIns="92830" tIns="46415" rIns="92830" bIns="46415" rtlCol="0" anchor="b"/>
          <a:lstStyle>
            <a:lvl1pPr algn="r">
              <a:defRPr sz="1200"/>
            </a:lvl1pPr>
          </a:lstStyle>
          <a:p>
            <a:fld id="{ABE6DCDB-C8E6-4F78-8662-05C9BE01F6C5}" type="slidenum">
              <a:rPr lang="en-US" smtClean="0"/>
              <a:t>‹#›</a:t>
            </a:fld>
            <a:endParaRPr lang="en-US"/>
          </a:p>
        </p:txBody>
      </p:sp>
    </p:spTree>
    <p:extLst>
      <p:ext uri="{BB962C8B-B14F-4D97-AF65-F5344CB8AC3E}">
        <p14:creationId xmlns:p14="http://schemas.microsoft.com/office/powerpoint/2010/main" val="18577588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p:cNvSpPr>
            <a:spLocks noChangeArrowheads="1"/>
          </p:cNvSpPr>
          <p:nvPr/>
        </p:nvSpPr>
        <p:spPr bwMode="auto">
          <a:xfrm>
            <a:off x="3972560" y="0"/>
            <a:ext cx="3037840" cy="461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830" tIns="46415" rIns="92830" bIns="46415" anchor="ctr"/>
          <a:lstStyle/>
          <a:p>
            <a:pPr eaLnBrk="0" fontAlgn="base" hangingPunct="0">
              <a:spcBef>
                <a:spcPct val="0"/>
              </a:spcBef>
              <a:spcAft>
                <a:spcPct val="0"/>
              </a:spcAft>
            </a:pPr>
            <a:endParaRPr lang="en-US" sz="2400">
              <a:solidFill>
                <a:prstClr val="black"/>
              </a:solidFill>
              <a:latin typeface="Times New Roman" pitchFamily="18" charset="0"/>
            </a:endParaRPr>
          </a:p>
        </p:txBody>
      </p:sp>
      <p:sp>
        <p:nvSpPr>
          <p:cNvPr id="104451" name="Rectangle 3"/>
          <p:cNvSpPr>
            <a:spLocks noChangeArrowheads="1"/>
          </p:cNvSpPr>
          <p:nvPr/>
        </p:nvSpPr>
        <p:spPr bwMode="auto">
          <a:xfrm>
            <a:off x="3972560" y="8774514"/>
            <a:ext cx="3037840" cy="461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340" tIns="0" rIns="19340" bIns="0" anchor="b"/>
          <a:lstStyle/>
          <a:p>
            <a:pPr algn="r" eaLnBrk="0" fontAlgn="base" hangingPunct="0">
              <a:spcBef>
                <a:spcPct val="0"/>
              </a:spcBef>
              <a:spcAft>
                <a:spcPct val="0"/>
              </a:spcAft>
            </a:pPr>
            <a:r>
              <a:rPr lang="en-US" sz="1000" i="1">
                <a:solidFill>
                  <a:prstClr val="black"/>
                </a:solidFill>
                <a:latin typeface="Times New Roman" pitchFamily="18" charset="0"/>
              </a:rPr>
              <a:t>1</a:t>
            </a:r>
          </a:p>
        </p:txBody>
      </p:sp>
      <p:sp>
        <p:nvSpPr>
          <p:cNvPr id="104452" name="Rectangle 4"/>
          <p:cNvSpPr>
            <a:spLocks noChangeArrowheads="1"/>
          </p:cNvSpPr>
          <p:nvPr/>
        </p:nvSpPr>
        <p:spPr bwMode="auto">
          <a:xfrm>
            <a:off x="0" y="8774514"/>
            <a:ext cx="3037840" cy="461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830" tIns="46415" rIns="92830" bIns="46415" anchor="ctr"/>
          <a:lstStyle/>
          <a:p>
            <a:pPr eaLnBrk="0" fontAlgn="base" hangingPunct="0">
              <a:spcBef>
                <a:spcPct val="0"/>
              </a:spcBef>
              <a:spcAft>
                <a:spcPct val="0"/>
              </a:spcAft>
            </a:pPr>
            <a:endParaRPr lang="en-US" sz="2400">
              <a:solidFill>
                <a:prstClr val="black"/>
              </a:solidFill>
              <a:latin typeface="Times New Roman" pitchFamily="18" charset="0"/>
            </a:endParaRPr>
          </a:p>
        </p:txBody>
      </p:sp>
      <p:sp>
        <p:nvSpPr>
          <p:cNvPr id="104453" name="Rectangle 5"/>
          <p:cNvSpPr>
            <a:spLocks noChangeArrowheads="1"/>
          </p:cNvSpPr>
          <p:nvPr/>
        </p:nvSpPr>
        <p:spPr bwMode="auto">
          <a:xfrm>
            <a:off x="0" y="0"/>
            <a:ext cx="3037840" cy="461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830" tIns="46415" rIns="92830" bIns="46415" anchor="ctr"/>
          <a:lstStyle/>
          <a:p>
            <a:pPr eaLnBrk="0" fontAlgn="base" hangingPunct="0">
              <a:spcBef>
                <a:spcPct val="0"/>
              </a:spcBef>
              <a:spcAft>
                <a:spcPct val="0"/>
              </a:spcAft>
            </a:pPr>
            <a:endParaRPr lang="en-US" sz="2400">
              <a:solidFill>
                <a:prstClr val="black"/>
              </a:solidFill>
              <a:latin typeface="Times New Roman" pitchFamily="18" charset="0"/>
            </a:endParaRPr>
          </a:p>
        </p:txBody>
      </p:sp>
      <p:sp>
        <p:nvSpPr>
          <p:cNvPr id="104454" name="Rectangle 6"/>
          <p:cNvSpPr>
            <a:spLocks noGrp="1" noRot="1" noChangeAspect="1" noChangeArrowheads="1"/>
          </p:cNvSpPr>
          <p:nvPr>
            <p:ph type="sldImg"/>
          </p:nvPr>
        </p:nvSpPr>
        <p:spPr bwMode="auto">
          <a:xfrm>
            <a:off x="1204913" y="698500"/>
            <a:ext cx="4602162" cy="3451225"/>
          </a:xfrm>
          <a:prstGeom prst="rect">
            <a:avLst/>
          </a:prstGeom>
          <a:noFill/>
          <a:ln w="12700" cap="flat">
            <a:solidFill>
              <a:schemeClr val="tx1"/>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04455" name="Rectangle 7"/>
          <p:cNvSpPr>
            <a:spLocks noGrp="1" noChangeArrowheads="1"/>
          </p:cNvSpPr>
          <p:nvPr>
            <p:ph type="body" idx="1"/>
          </p:nvPr>
        </p:nvSpPr>
        <p:spPr bwMode="auto">
          <a:xfrm>
            <a:off x="934720" y="4387256"/>
            <a:ext cx="5140960" cy="4155671"/>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1863" tIns="45126" rIns="91863" bIns="45126"/>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1026"/>
          <p:cNvSpPr>
            <a:spLocks noGrp="1" noRot="1" noChangeAspect="1" noChangeArrowheads="1" noTextEdit="1"/>
          </p:cNvSpPr>
          <p:nvPr>
            <p:ph type="sldImg"/>
          </p:nvPr>
        </p:nvSpPr>
        <p:spPr>
          <a:noFill/>
          <a:ln cap="flat"/>
        </p:spPr>
      </p:sp>
      <p:sp>
        <p:nvSpPr>
          <p:cNvPr id="24579" name="Rectangle 1027"/>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Rot="1" noChangeAspect="1" noChangeArrowheads="1" noTextEdit="1"/>
          </p:cNvSpPr>
          <p:nvPr>
            <p:ph type="sldImg"/>
          </p:nvPr>
        </p:nvSpPr>
        <p:spPr>
          <a:noFill/>
          <a:ln cap="flat"/>
        </p:spPr>
      </p:sp>
      <p:sp>
        <p:nvSpPr>
          <p:cNvPr id="2560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Slide Image Placeholder 1"/>
          <p:cNvSpPr>
            <a:spLocks noGrp="1" noRot="1" noChangeAspect="1"/>
          </p:cNvSpPr>
          <p:nvPr>
            <p:ph type="sldImg"/>
          </p:nvPr>
        </p:nvSpPr>
        <p:spPr bwMode="auto">
          <a:noFill/>
          <a:ln>
            <a:solidFill>
              <a:srgbClr val="000000"/>
            </a:solidFill>
            <a:miter lim="800000"/>
            <a:headEnd/>
            <a:tailEnd/>
          </a:ln>
        </p:spPr>
      </p:sp>
      <p:sp>
        <p:nvSpPr>
          <p:cNvPr id="45058"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p>
        </p:txBody>
      </p:sp>
      <p:sp>
        <p:nvSpPr>
          <p:cNvPr id="44035"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F7304FCD-8461-43B0-9EA6-35B14730953E}" type="slidenum">
              <a:rPr lang="en-US">
                <a:ea typeface="ＭＳ Ｐゴシック" pitchFamily="-72" charset="-128"/>
                <a:cs typeface="ＭＳ Ｐゴシック" pitchFamily="-72" charset="-128"/>
              </a:rPr>
              <a:pPr fontAlgn="base">
                <a:spcBef>
                  <a:spcPct val="0"/>
                </a:spcBef>
                <a:spcAft>
                  <a:spcPct val="0"/>
                </a:spcAft>
                <a:defRPr/>
              </a:pPr>
              <a:t>6</a:t>
            </a:fld>
            <a:endParaRPr lang="en-US">
              <a:ea typeface="ＭＳ Ｐゴシック" pitchFamily="-72" charset="-128"/>
              <a:cs typeface="ＭＳ Ｐゴシック" pitchFamily="-72" charset="-128"/>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ChangeArrowheads="1"/>
          </p:cNvSpPr>
          <p:nvPr/>
        </p:nvSpPr>
        <p:spPr bwMode="auto">
          <a:xfrm>
            <a:off x="3972560" y="0"/>
            <a:ext cx="3037840" cy="461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830" tIns="46415" rIns="92830" bIns="46415" anchor="ctr"/>
          <a:lstStyle/>
          <a:p>
            <a:endParaRPr lang="en-US"/>
          </a:p>
        </p:txBody>
      </p:sp>
      <p:sp>
        <p:nvSpPr>
          <p:cNvPr id="15363" name="Rectangle 3"/>
          <p:cNvSpPr>
            <a:spLocks noChangeArrowheads="1"/>
          </p:cNvSpPr>
          <p:nvPr/>
        </p:nvSpPr>
        <p:spPr bwMode="auto">
          <a:xfrm>
            <a:off x="3972560" y="8774514"/>
            <a:ext cx="3037840" cy="461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340" tIns="0" rIns="19340" bIns="0" anchor="b"/>
          <a:lstStyle/>
          <a:p>
            <a:pPr algn="r"/>
            <a:r>
              <a:rPr lang="en-US" sz="1000" i="1">
                <a:latin typeface="Times New Roman" pitchFamily="18" charset="0"/>
              </a:rPr>
              <a:t>1</a:t>
            </a:r>
          </a:p>
        </p:txBody>
      </p:sp>
      <p:sp>
        <p:nvSpPr>
          <p:cNvPr id="15364" name="Rectangle 4"/>
          <p:cNvSpPr>
            <a:spLocks noChangeArrowheads="1"/>
          </p:cNvSpPr>
          <p:nvPr/>
        </p:nvSpPr>
        <p:spPr bwMode="auto">
          <a:xfrm>
            <a:off x="0" y="8774514"/>
            <a:ext cx="3037840" cy="461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830" tIns="46415" rIns="92830" bIns="46415" anchor="ctr"/>
          <a:lstStyle/>
          <a:p>
            <a:endParaRPr lang="en-US"/>
          </a:p>
        </p:txBody>
      </p:sp>
      <p:sp>
        <p:nvSpPr>
          <p:cNvPr id="15365" name="Rectangle 5"/>
          <p:cNvSpPr>
            <a:spLocks noChangeArrowheads="1"/>
          </p:cNvSpPr>
          <p:nvPr/>
        </p:nvSpPr>
        <p:spPr bwMode="auto">
          <a:xfrm>
            <a:off x="0" y="0"/>
            <a:ext cx="3037840" cy="461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830" tIns="46415" rIns="92830" bIns="46415" anchor="ctr"/>
          <a:lstStyle/>
          <a:p>
            <a:endParaRPr lang="en-US"/>
          </a:p>
        </p:txBody>
      </p:sp>
      <p:sp>
        <p:nvSpPr>
          <p:cNvPr id="15366" name="Rectangle 6"/>
          <p:cNvSpPr>
            <a:spLocks noGrp="1" noRot="1" noChangeAspect="1" noChangeArrowheads="1" noTextEdit="1"/>
          </p:cNvSpPr>
          <p:nvPr>
            <p:ph type="sldImg"/>
          </p:nvPr>
        </p:nvSpPr>
        <p:spPr>
          <a:ln cap="flat"/>
        </p:spPr>
      </p:sp>
      <p:sp>
        <p:nvSpPr>
          <p:cNvPr id="15367" name="Rectangle 7"/>
          <p:cNvSpPr>
            <a:spLocks noGrp="1" noChangeArrowheads="1"/>
          </p:cNvSpPr>
          <p:nvPr>
            <p:ph type="body" idx="1"/>
          </p:nvPr>
        </p:nvSpPr>
        <p:spPr>
          <a:noFill/>
        </p:spPr>
        <p:txBody>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E6DCDB-C8E6-4F78-8662-05C9BE01F6C5}" type="slidenum">
              <a:rPr lang="en-US" smtClean="0"/>
              <a:t>18</a:t>
            </a:fld>
            <a:endParaRPr lang="en-US"/>
          </a:p>
        </p:txBody>
      </p:sp>
    </p:spTree>
    <p:extLst>
      <p:ext uri="{BB962C8B-B14F-4D97-AF65-F5344CB8AC3E}">
        <p14:creationId xmlns:p14="http://schemas.microsoft.com/office/powerpoint/2010/main" val="26014726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BE6DCDB-C8E6-4F78-8662-05C9BE01F6C5}" type="slidenum">
              <a:rPr lang="en-US" smtClean="0"/>
              <a:t>41</a:t>
            </a:fld>
            <a:endParaRPr lang="en-US"/>
          </a:p>
        </p:txBody>
      </p:sp>
    </p:spTree>
    <p:extLst>
      <p:ext uri="{BB962C8B-B14F-4D97-AF65-F5344CB8AC3E}">
        <p14:creationId xmlns:p14="http://schemas.microsoft.com/office/powerpoint/2010/main" val="26509294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4DC49B5-28E8-40BF-8BA7-784C1ECC0FDA}" type="datetimeFigureOut">
              <a:rPr lang="en-US" smtClean="0"/>
              <a:t>8/17/2024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D65884-74DD-4558-82CB-9A75031E632C}" type="slidenum">
              <a:rPr lang="en-US" smtClean="0"/>
              <a:t>‹#›</a:t>
            </a:fld>
            <a:endParaRPr lang="en-US"/>
          </a:p>
        </p:txBody>
      </p:sp>
    </p:spTree>
    <p:extLst>
      <p:ext uri="{BB962C8B-B14F-4D97-AF65-F5344CB8AC3E}">
        <p14:creationId xmlns:p14="http://schemas.microsoft.com/office/powerpoint/2010/main" val="3733176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DC49B5-28E8-40BF-8BA7-784C1ECC0FDA}" type="datetimeFigureOut">
              <a:rPr lang="en-US" smtClean="0"/>
              <a:t>8/17/2024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D65884-74DD-4558-82CB-9A75031E632C}" type="slidenum">
              <a:rPr lang="en-US" smtClean="0"/>
              <a:t>‹#›</a:t>
            </a:fld>
            <a:endParaRPr lang="en-US"/>
          </a:p>
        </p:txBody>
      </p:sp>
    </p:spTree>
    <p:extLst>
      <p:ext uri="{BB962C8B-B14F-4D97-AF65-F5344CB8AC3E}">
        <p14:creationId xmlns:p14="http://schemas.microsoft.com/office/powerpoint/2010/main" val="37011467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DC49B5-28E8-40BF-8BA7-784C1ECC0FDA}" type="datetimeFigureOut">
              <a:rPr lang="en-US" smtClean="0"/>
              <a:t>8/17/2024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D65884-74DD-4558-82CB-9A75031E632C}" type="slidenum">
              <a:rPr lang="en-US" smtClean="0"/>
              <a:t>‹#›</a:t>
            </a:fld>
            <a:endParaRPr lang="en-US"/>
          </a:p>
        </p:txBody>
      </p:sp>
    </p:spTree>
    <p:extLst>
      <p:ext uri="{BB962C8B-B14F-4D97-AF65-F5344CB8AC3E}">
        <p14:creationId xmlns:p14="http://schemas.microsoft.com/office/powerpoint/2010/main" val="6060180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33116748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63930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3083132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8288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8288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839045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292589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728286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6610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583210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DC49B5-28E8-40BF-8BA7-784C1ECC0FDA}" type="datetimeFigureOut">
              <a:rPr lang="en-US" smtClean="0"/>
              <a:t>8/17/2024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D65884-74DD-4558-82CB-9A75031E632C}" type="slidenum">
              <a:rPr lang="en-US" smtClean="0"/>
              <a:t>‹#›</a:t>
            </a:fld>
            <a:endParaRPr lang="en-US"/>
          </a:p>
        </p:txBody>
      </p:sp>
    </p:spTree>
    <p:extLst>
      <p:ext uri="{BB962C8B-B14F-4D97-AF65-F5344CB8AC3E}">
        <p14:creationId xmlns:p14="http://schemas.microsoft.com/office/powerpoint/2010/main" val="26697892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2254723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1059659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228600"/>
            <a:ext cx="1943100" cy="5715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228600"/>
            <a:ext cx="5676900" cy="5715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535403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DC49B5-28E8-40BF-8BA7-784C1ECC0FDA}" type="datetimeFigureOut">
              <a:rPr lang="en-US" smtClean="0"/>
              <a:t>8/17/2024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D65884-74DD-4558-82CB-9A75031E632C}" type="slidenum">
              <a:rPr lang="en-US" smtClean="0"/>
              <a:t>‹#›</a:t>
            </a:fld>
            <a:endParaRPr lang="en-US"/>
          </a:p>
        </p:txBody>
      </p:sp>
    </p:spTree>
    <p:extLst>
      <p:ext uri="{BB962C8B-B14F-4D97-AF65-F5344CB8AC3E}">
        <p14:creationId xmlns:p14="http://schemas.microsoft.com/office/powerpoint/2010/main" val="32882309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4DC49B5-28E8-40BF-8BA7-784C1ECC0FDA}" type="datetimeFigureOut">
              <a:rPr lang="en-US" smtClean="0"/>
              <a:t>8/17/2024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D65884-74DD-4558-82CB-9A75031E632C}" type="slidenum">
              <a:rPr lang="en-US" smtClean="0"/>
              <a:t>‹#›</a:t>
            </a:fld>
            <a:endParaRPr lang="en-US"/>
          </a:p>
        </p:txBody>
      </p:sp>
    </p:spTree>
    <p:extLst>
      <p:ext uri="{BB962C8B-B14F-4D97-AF65-F5344CB8AC3E}">
        <p14:creationId xmlns:p14="http://schemas.microsoft.com/office/powerpoint/2010/main" val="9915855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4DC49B5-28E8-40BF-8BA7-784C1ECC0FDA}" type="datetimeFigureOut">
              <a:rPr lang="en-US" smtClean="0"/>
              <a:t>8/17/2024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4D65884-74DD-4558-82CB-9A75031E632C}" type="slidenum">
              <a:rPr lang="en-US" smtClean="0"/>
              <a:t>‹#›</a:t>
            </a:fld>
            <a:endParaRPr lang="en-US"/>
          </a:p>
        </p:txBody>
      </p:sp>
    </p:spTree>
    <p:extLst>
      <p:ext uri="{BB962C8B-B14F-4D97-AF65-F5344CB8AC3E}">
        <p14:creationId xmlns:p14="http://schemas.microsoft.com/office/powerpoint/2010/main" val="14910599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4DC49B5-28E8-40BF-8BA7-784C1ECC0FDA}" type="datetimeFigureOut">
              <a:rPr lang="en-US" smtClean="0"/>
              <a:t>8/17/2024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4D65884-74DD-4558-82CB-9A75031E632C}" type="slidenum">
              <a:rPr lang="en-US" smtClean="0"/>
              <a:t>‹#›</a:t>
            </a:fld>
            <a:endParaRPr lang="en-US"/>
          </a:p>
        </p:txBody>
      </p:sp>
    </p:spTree>
    <p:extLst>
      <p:ext uri="{BB962C8B-B14F-4D97-AF65-F5344CB8AC3E}">
        <p14:creationId xmlns:p14="http://schemas.microsoft.com/office/powerpoint/2010/main" val="29194786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DC49B5-28E8-40BF-8BA7-784C1ECC0FDA}" type="datetimeFigureOut">
              <a:rPr lang="en-US" smtClean="0"/>
              <a:t>8/17/2024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4D65884-74DD-4558-82CB-9A75031E632C}" type="slidenum">
              <a:rPr lang="en-US" smtClean="0"/>
              <a:t>‹#›</a:t>
            </a:fld>
            <a:endParaRPr lang="en-US"/>
          </a:p>
        </p:txBody>
      </p:sp>
    </p:spTree>
    <p:extLst>
      <p:ext uri="{BB962C8B-B14F-4D97-AF65-F5344CB8AC3E}">
        <p14:creationId xmlns:p14="http://schemas.microsoft.com/office/powerpoint/2010/main" val="19139086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4DC49B5-28E8-40BF-8BA7-784C1ECC0FDA}" type="datetimeFigureOut">
              <a:rPr lang="en-US" smtClean="0"/>
              <a:t>8/17/2024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D65884-74DD-4558-82CB-9A75031E632C}" type="slidenum">
              <a:rPr lang="en-US" smtClean="0"/>
              <a:t>‹#›</a:t>
            </a:fld>
            <a:endParaRPr lang="en-US"/>
          </a:p>
        </p:txBody>
      </p:sp>
    </p:spTree>
    <p:extLst>
      <p:ext uri="{BB962C8B-B14F-4D97-AF65-F5344CB8AC3E}">
        <p14:creationId xmlns:p14="http://schemas.microsoft.com/office/powerpoint/2010/main" val="16682361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4DC49B5-28E8-40BF-8BA7-784C1ECC0FDA}" type="datetimeFigureOut">
              <a:rPr lang="en-US" smtClean="0"/>
              <a:t>8/17/2024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D65884-74DD-4558-82CB-9A75031E632C}" type="slidenum">
              <a:rPr lang="en-US" smtClean="0"/>
              <a:t>‹#›</a:t>
            </a:fld>
            <a:endParaRPr lang="en-US"/>
          </a:p>
        </p:txBody>
      </p:sp>
    </p:spTree>
    <p:extLst>
      <p:ext uri="{BB962C8B-B14F-4D97-AF65-F5344CB8AC3E}">
        <p14:creationId xmlns:p14="http://schemas.microsoft.com/office/powerpoint/2010/main" val="2157197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DC49B5-28E8-40BF-8BA7-784C1ECC0FDA}" type="datetimeFigureOut">
              <a:rPr lang="en-US" smtClean="0"/>
              <a:t>8/17/2024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D65884-74DD-4558-82CB-9A75031E632C}" type="slidenum">
              <a:rPr lang="en-US" smtClean="0"/>
              <a:t>‹#›</a:t>
            </a:fld>
            <a:endParaRPr lang="en-US"/>
          </a:p>
        </p:txBody>
      </p:sp>
    </p:spTree>
    <p:extLst>
      <p:ext uri="{BB962C8B-B14F-4D97-AF65-F5344CB8AC3E}">
        <p14:creationId xmlns:p14="http://schemas.microsoft.com/office/powerpoint/2010/main" val="6597068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30" name="Group 6"/>
          <p:cNvGrpSpPr>
            <a:grpSpLocks/>
          </p:cNvGrpSpPr>
          <p:nvPr/>
        </p:nvGrpSpPr>
        <p:grpSpPr bwMode="auto">
          <a:xfrm>
            <a:off x="0" y="0"/>
            <a:ext cx="8478838" cy="6173788"/>
            <a:chOff x="0" y="0"/>
            <a:chExt cx="5341" cy="3889"/>
          </a:xfrm>
        </p:grpSpPr>
        <p:sp>
          <p:nvSpPr>
            <p:cNvPr id="1026" name="Freeform 2"/>
            <p:cNvSpPr>
              <a:spLocks/>
            </p:cNvSpPr>
            <p:nvPr/>
          </p:nvSpPr>
          <p:spPr bwMode="auto">
            <a:xfrm>
              <a:off x="0" y="0"/>
              <a:ext cx="3863" cy="3889"/>
            </a:xfrm>
            <a:custGeom>
              <a:avLst/>
              <a:gdLst>
                <a:gd name="T0" fmla="*/ 3862 w 3863"/>
                <a:gd name="T1" fmla="*/ 3418 h 3889"/>
                <a:gd name="T2" fmla="*/ 457 w 3863"/>
                <a:gd name="T3" fmla="*/ 0 h 3889"/>
                <a:gd name="T4" fmla="*/ 0 w 3863"/>
                <a:gd name="T5" fmla="*/ 0 h 3889"/>
                <a:gd name="T6" fmla="*/ 0 w 3863"/>
                <a:gd name="T7" fmla="*/ 481 h 3889"/>
                <a:gd name="T8" fmla="*/ 3394 w 3863"/>
                <a:gd name="T9" fmla="*/ 3888 h 3889"/>
                <a:gd name="T10" fmla="*/ 3862 w 3863"/>
                <a:gd name="T11" fmla="*/ 3418 h 3889"/>
              </a:gdLst>
              <a:ahLst/>
              <a:cxnLst>
                <a:cxn ang="0">
                  <a:pos x="T0" y="T1"/>
                </a:cxn>
                <a:cxn ang="0">
                  <a:pos x="T2" y="T3"/>
                </a:cxn>
                <a:cxn ang="0">
                  <a:pos x="T4" y="T5"/>
                </a:cxn>
                <a:cxn ang="0">
                  <a:pos x="T6" y="T7"/>
                </a:cxn>
                <a:cxn ang="0">
                  <a:pos x="T8" y="T9"/>
                </a:cxn>
                <a:cxn ang="0">
                  <a:pos x="T10" y="T11"/>
                </a:cxn>
              </a:cxnLst>
              <a:rect l="0" t="0" r="r" b="b"/>
              <a:pathLst>
                <a:path w="3863" h="3889">
                  <a:moveTo>
                    <a:pt x="3862" y="3418"/>
                  </a:moveTo>
                  <a:lnTo>
                    <a:pt x="457" y="0"/>
                  </a:lnTo>
                  <a:lnTo>
                    <a:pt x="0" y="0"/>
                  </a:lnTo>
                  <a:lnTo>
                    <a:pt x="0" y="481"/>
                  </a:lnTo>
                  <a:lnTo>
                    <a:pt x="3394" y="3888"/>
                  </a:lnTo>
                  <a:lnTo>
                    <a:pt x="3862" y="3418"/>
                  </a:lnTo>
                </a:path>
              </a:pathLst>
            </a:custGeom>
            <a:noFill/>
            <a:ln>
              <a:noFill/>
            </a:ln>
            <a:effectLst/>
            <a:extLst>
              <a:ext uri="{909E8E84-426E-40DD-AFC4-6F175D3DCCD1}">
                <a14:hiddenFill xmlns:a14="http://schemas.microsoft.com/office/drawing/2010/main">
                  <a:solidFill>
                    <a:srgbClr val="264CBC"/>
                  </a:solidFill>
                </a14:hiddenFill>
              </a:ext>
              <a:ext uri="{91240B29-F687-4F45-9708-019B960494DF}">
                <a14:hiddenLine xmlns:a14="http://schemas.microsoft.com/office/drawing/2010/main" w="12700" cap="rnd" cmpd="sng">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pPr>
              <a:endParaRPr lang="en-US" sz="2400">
                <a:solidFill>
                  <a:srgbClr val="FFFFFF"/>
                </a:solidFill>
              </a:endParaRPr>
            </a:p>
          </p:txBody>
        </p:sp>
        <p:sp>
          <p:nvSpPr>
            <p:cNvPr id="1027" name="Freeform 3"/>
            <p:cNvSpPr>
              <a:spLocks/>
            </p:cNvSpPr>
            <p:nvPr/>
          </p:nvSpPr>
          <p:spPr bwMode="auto">
            <a:xfrm>
              <a:off x="860" y="0"/>
              <a:ext cx="3394" cy="3223"/>
            </a:xfrm>
            <a:custGeom>
              <a:avLst/>
              <a:gdLst>
                <a:gd name="T0" fmla="*/ 370 w 3394"/>
                <a:gd name="T1" fmla="*/ 0 h 3223"/>
                <a:gd name="T2" fmla="*/ 3393 w 3394"/>
                <a:gd name="T3" fmla="*/ 3036 h 3223"/>
                <a:gd name="T4" fmla="*/ 3208 w 3394"/>
                <a:gd name="T5" fmla="*/ 3222 h 3223"/>
                <a:gd name="T6" fmla="*/ 0 w 3394"/>
                <a:gd name="T7" fmla="*/ 0 h 3223"/>
                <a:gd name="T8" fmla="*/ 370 w 3394"/>
                <a:gd name="T9" fmla="*/ 0 h 3223"/>
              </a:gdLst>
              <a:ahLst/>
              <a:cxnLst>
                <a:cxn ang="0">
                  <a:pos x="T0" y="T1"/>
                </a:cxn>
                <a:cxn ang="0">
                  <a:pos x="T2" y="T3"/>
                </a:cxn>
                <a:cxn ang="0">
                  <a:pos x="T4" y="T5"/>
                </a:cxn>
                <a:cxn ang="0">
                  <a:pos x="T6" y="T7"/>
                </a:cxn>
                <a:cxn ang="0">
                  <a:pos x="T8" y="T9"/>
                </a:cxn>
              </a:cxnLst>
              <a:rect l="0" t="0" r="r" b="b"/>
              <a:pathLst>
                <a:path w="3394" h="3223">
                  <a:moveTo>
                    <a:pt x="370" y="0"/>
                  </a:moveTo>
                  <a:lnTo>
                    <a:pt x="3393" y="3036"/>
                  </a:lnTo>
                  <a:lnTo>
                    <a:pt x="3208" y="3222"/>
                  </a:lnTo>
                  <a:lnTo>
                    <a:pt x="0" y="0"/>
                  </a:lnTo>
                  <a:lnTo>
                    <a:pt x="370" y="0"/>
                  </a:lnTo>
                </a:path>
              </a:pathLst>
            </a:custGeom>
            <a:noFill/>
            <a:ln>
              <a:noFill/>
            </a:ln>
            <a:effectLst/>
            <a:extLst>
              <a:ext uri="{909E8E84-426E-40DD-AFC4-6F175D3DCCD1}">
                <a14:hiddenFill xmlns:a14="http://schemas.microsoft.com/office/drawing/2010/main">
                  <a:solidFill>
                    <a:srgbClr val="264CBC"/>
                  </a:solidFill>
                </a14:hiddenFill>
              </a:ext>
              <a:ext uri="{91240B29-F687-4F45-9708-019B960494DF}">
                <a14:hiddenLine xmlns:a14="http://schemas.microsoft.com/office/drawing/2010/main" w="12700" cap="rnd" cmpd="sng">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pPr>
              <a:endParaRPr lang="en-US" sz="2400">
                <a:solidFill>
                  <a:srgbClr val="FFFFFF"/>
                </a:solidFill>
              </a:endParaRPr>
            </a:p>
          </p:txBody>
        </p:sp>
        <p:sp>
          <p:nvSpPr>
            <p:cNvPr id="1028" name="Freeform 4"/>
            <p:cNvSpPr>
              <a:spLocks/>
            </p:cNvSpPr>
            <p:nvPr/>
          </p:nvSpPr>
          <p:spPr bwMode="auto">
            <a:xfrm>
              <a:off x="2187" y="0"/>
              <a:ext cx="2859" cy="2556"/>
            </a:xfrm>
            <a:custGeom>
              <a:avLst/>
              <a:gdLst>
                <a:gd name="T0" fmla="*/ 630 w 2859"/>
                <a:gd name="T1" fmla="*/ 0 h 2556"/>
                <a:gd name="T2" fmla="*/ 2858 w 2859"/>
                <a:gd name="T3" fmla="*/ 2238 h 2556"/>
                <a:gd name="T4" fmla="*/ 2543 w 2859"/>
                <a:gd name="T5" fmla="*/ 2555 h 2556"/>
                <a:gd name="T6" fmla="*/ 0 w 2859"/>
                <a:gd name="T7" fmla="*/ 0 h 2556"/>
                <a:gd name="T8" fmla="*/ 630 w 2859"/>
                <a:gd name="T9" fmla="*/ 0 h 2556"/>
              </a:gdLst>
              <a:ahLst/>
              <a:cxnLst>
                <a:cxn ang="0">
                  <a:pos x="T0" y="T1"/>
                </a:cxn>
                <a:cxn ang="0">
                  <a:pos x="T2" y="T3"/>
                </a:cxn>
                <a:cxn ang="0">
                  <a:pos x="T4" y="T5"/>
                </a:cxn>
                <a:cxn ang="0">
                  <a:pos x="T6" y="T7"/>
                </a:cxn>
                <a:cxn ang="0">
                  <a:pos x="T8" y="T9"/>
                </a:cxn>
              </a:cxnLst>
              <a:rect l="0" t="0" r="r" b="b"/>
              <a:pathLst>
                <a:path w="2859" h="2556">
                  <a:moveTo>
                    <a:pt x="630" y="0"/>
                  </a:moveTo>
                  <a:lnTo>
                    <a:pt x="2858" y="2238"/>
                  </a:lnTo>
                  <a:lnTo>
                    <a:pt x="2543" y="2555"/>
                  </a:lnTo>
                  <a:lnTo>
                    <a:pt x="0" y="0"/>
                  </a:lnTo>
                  <a:lnTo>
                    <a:pt x="630" y="0"/>
                  </a:lnTo>
                </a:path>
              </a:pathLst>
            </a:custGeom>
            <a:noFill/>
            <a:ln>
              <a:noFill/>
            </a:ln>
            <a:effectLst/>
            <a:extLst>
              <a:ext uri="{909E8E84-426E-40DD-AFC4-6F175D3DCCD1}">
                <a14:hiddenFill xmlns:a14="http://schemas.microsoft.com/office/drawing/2010/main">
                  <a:solidFill>
                    <a:srgbClr val="264CBC"/>
                  </a:solidFill>
                </a14:hiddenFill>
              </a:ext>
              <a:ext uri="{91240B29-F687-4F45-9708-019B960494DF}">
                <a14:hiddenLine xmlns:a14="http://schemas.microsoft.com/office/drawing/2010/main" w="12700" cap="rnd" cmpd="sng">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pPr>
              <a:endParaRPr lang="en-US" sz="2400">
                <a:solidFill>
                  <a:srgbClr val="FFFFFF"/>
                </a:solidFill>
              </a:endParaRPr>
            </a:p>
          </p:txBody>
        </p:sp>
        <p:sp>
          <p:nvSpPr>
            <p:cNvPr id="1029" name="Freeform 5"/>
            <p:cNvSpPr>
              <a:spLocks/>
            </p:cNvSpPr>
            <p:nvPr/>
          </p:nvSpPr>
          <p:spPr bwMode="auto">
            <a:xfrm>
              <a:off x="3055" y="0"/>
              <a:ext cx="2286" cy="2121"/>
            </a:xfrm>
            <a:custGeom>
              <a:avLst/>
              <a:gdLst>
                <a:gd name="T0" fmla="*/ 0 w 2286"/>
                <a:gd name="T1" fmla="*/ 0 h 2121"/>
                <a:gd name="T2" fmla="*/ 2111 w 2286"/>
                <a:gd name="T3" fmla="*/ 2120 h 2121"/>
                <a:gd name="T4" fmla="*/ 2285 w 2286"/>
                <a:gd name="T5" fmla="*/ 1945 h 2121"/>
                <a:gd name="T6" fmla="*/ 348 w 2286"/>
                <a:gd name="T7" fmla="*/ 0 h 2121"/>
                <a:gd name="T8" fmla="*/ 0 w 2286"/>
                <a:gd name="T9" fmla="*/ 0 h 2121"/>
              </a:gdLst>
              <a:ahLst/>
              <a:cxnLst>
                <a:cxn ang="0">
                  <a:pos x="T0" y="T1"/>
                </a:cxn>
                <a:cxn ang="0">
                  <a:pos x="T2" y="T3"/>
                </a:cxn>
                <a:cxn ang="0">
                  <a:pos x="T4" y="T5"/>
                </a:cxn>
                <a:cxn ang="0">
                  <a:pos x="T6" y="T7"/>
                </a:cxn>
                <a:cxn ang="0">
                  <a:pos x="T8" y="T9"/>
                </a:cxn>
              </a:cxnLst>
              <a:rect l="0" t="0" r="r" b="b"/>
              <a:pathLst>
                <a:path w="2286" h="2121">
                  <a:moveTo>
                    <a:pt x="0" y="0"/>
                  </a:moveTo>
                  <a:lnTo>
                    <a:pt x="2111" y="2120"/>
                  </a:lnTo>
                  <a:lnTo>
                    <a:pt x="2285" y="1945"/>
                  </a:lnTo>
                  <a:lnTo>
                    <a:pt x="348" y="0"/>
                  </a:lnTo>
                  <a:lnTo>
                    <a:pt x="0" y="0"/>
                  </a:lnTo>
                </a:path>
              </a:pathLst>
            </a:custGeom>
            <a:noFill/>
            <a:ln>
              <a:noFill/>
            </a:ln>
            <a:effectLst/>
            <a:extLst>
              <a:ext uri="{909E8E84-426E-40DD-AFC4-6F175D3DCCD1}">
                <a14:hiddenFill xmlns:a14="http://schemas.microsoft.com/office/drawing/2010/main">
                  <a:solidFill>
                    <a:srgbClr val="264CBC"/>
                  </a:solidFill>
                </a14:hiddenFill>
              </a:ext>
              <a:ext uri="{91240B29-F687-4F45-9708-019B960494DF}">
                <a14:hiddenLine xmlns:a14="http://schemas.microsoft.com/office/drawing/2010/main" w="12700" cap="rnd" cmpd="sng">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fontAlgn="base" hangingPunct="0">
                <a:spcBef>
                  <a:spcPct val="0"/>
                </a:spcBef>
                <a:spcAft>
                  <a:spcPct val="0"/>
                </a:spcAft>
              </a:pPr>
              <a:endParaRPr lang="en-US" sz="2400">
                <a:solidFill>
                  <a:srgbClr val="FFFFFF"/>
                </a:solidFill>
              </a:endParaRPr>
            </a:p>
          </p:txBody>
        </p:sp>
      </p:grpSp>
      <p:sp>
        <p:nvSpPr>
          <p:cNvPr id="1031" name="Rectangle 7"/>
          <p:cNvSpPr>
            <a:spLocks noGrp="1" noChangeArrowheads="1"/>
          </p:cNvSpPr>
          <p:nvPr>
            <p:ph type="title"/>
          </p:nvPr>
        </p:nvSpPr>
        <p:spPr bwMode="auto">
          <a:xfrm>
            <a:off x="685800" y="228600"/>
            <a:ext cx="7772400" cy="121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488" tIns="44450" rIns="90488" bIns="44450" numCol="1" anchor="ctr" anchorCtr="0" compatLnSpc="1">
            <a:prstTxWarp prst="textNoShape">
              <a:avLst/>
            </a:prstTxWarp>
          </a:bodyPr>
          <a:lstStyle/>
          <a:p>
            <a:pPr lvl="0"/>
            <a:r>
              <a:rPr lang="en-US"/>
              <a:t>Click to edit Master title style</a:t>
            </a:r>
          </a:p>
        </p:txBody>
      </p:sp>
      <p:sp>
        <p:nvSpPr>
          <p:cNvPr id="1032" name="Rectangle 8"/>
          <p:cNvSpPr>
            <a:spLocks noGrp="1" noChangeArrowheads="1"/>
          </p:cNvSpPr>
          <p:nvPr>
            <p:ph type="body" idx="1"/>
          </p:nvPr>
        </p:nvSpPr>
        <p:spPr bwMode="auto">
          <a:xfrm>
            <a:off x="685800" y="1828800"/>
            <a:ext cx="7772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488" tIns="44450" rIns="90488" bIns="4445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474658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eaLnBrk="0" fontAlgn="base" hangingPunct="0">
        <a:spcBef>
          <a:spcPct val="0"/>
        </a:spcBef>
        <a:spcAft>
          <a:spcPct val="0"/>
        </a:spcAft>
        <a:defRPr sz="4400">
          <a:solidFill>
            <a:schemeClr val="tx2"/>
          </a:solidFill>
          <a:effectLst>
            <a:outerShdw blurRad="38100" dist="38100" dir="2700000" algn="tl">
              <a:srgbClr val="C0C0C0"/>
            </a:outerShdw>
          </a:effectLst>
          <a:latin typeface="+mj-lt"/>
          <a:ea typeface="+mj-ea"/>
          <a:cs typeface="+mj-cs"/>
        </a:defRPr>
      </a:lvl1pPr>
      <a:lvl2pPr algn="ctr" rtl="0" eaLnBrk="0" fontAlgn="base" hangingPunct="0">
        <a:spcBef>
          <a:spcPct val="0"/>
        </a:spcBef>
        <a:spcAft>
          <a:spcPct val="0"/>
        </a:spcAft>
        <a:defRPr sz="4400">
          <a:solidFill>
            <a:schemeClr val="tx2"/>
          </a:solidFill>
          <a:effectLst>
            <a:outerShdw blurRad="38100" dist="38100" dir="2700000" algn="tl">
              <a:srgbClr val="C0C0C0"/>
            </a:outerShdw>
          </a:effectLst>
          <a:latin typeface="Times New Roman" pitchFamily="18" charset="0"/>
        </a:defRPr>
      </a:lvl2pPr>
      <a:lvl3pPr algn="ctr" rtl="0" eaLnBrk="0" fontAlgn="base" hangingPunct="0">
        <a:spcBef>
          <a:spcPct val="0"/>
        </a:spcBef>
        <a:spcAft>
          <a:spcPct val="0"/>
        </a:spcAft>
        <a:defRPr sz="4400">
          <a:solidFill>
            <a:schemeClr val="tx2"/>
          </a:solidFill>
          <a:effectLst>
            <a:outerShdw blurRad="38100" dist="38100" dir="2700000" algn="tl">
              <a:srgbClr val="C0C0C0"/>
            </a:outerShdw>
          </a:effectLst>
          <a:latin typeface="Times New Roman" pitchFamily="18" charset="0"/>
        </a:defRPr>
      </a:lvl3pPr>
      <a:lvl4pPr algn="ctr" rtl="0" eaLnBrk="0" fontAlgn="base" hangingPunct="0">
        <a:spcBef>
          <a:spcPct val="0"/>
        </a:spcBef>
        <a:spcAft>
          <a:spcPct val="0"/>
        </a:spcAft>
        <a:defRPr sz="4400">
          <a:solidFill>
            <a:schemeClr val="tx2"/>
          </a:solidFill>
          <a:effectLst>
            <a:outerShdw blurRad="38100" dist="38100" dir="2700000" algn="tl">
              <a:srgbClr val="C0C0C0"/>
            </a:outerShdw>
          </a:effectLst>
          <a:latin typeface="Times New Roman" pitchFamily="18" charset="0"/>
        </a:defRPr>
      </a:lvl4pPr>
      <a:lvl5pPr algn="ctr" rtl="0" eaLnBrk="0" fontAlgn="base" hangingPunct="0">
        <a:spcBef>
          <a:spcPct val="0"/>
        </a:spcBef>
        <a:spcAft>
          <a:spcPct val="0"/>
        </a:spcAft>
        <a:defRPr sz="4400">
          <a:solidFill>
            <a:schemeClr val="tx2"/>
          </a:solidFill>
          <a:effectLst>
            <a:outerShdw blurRad="38100" dist="38100" dir="2700000" algn="tl">
              <a:srgbClr val="C0C0C0"/>
            </a:outerShdw>
          </a:effectLst>
          <a:latin typeface="Times New Roman" pitchFamily="18" charset="0"/>
        </a:defRPr>
      </a:lvl5pPr>
      <a:lvl6pPr marL="457200" algn="ctr" rtl="0" eaLnBrk="0" fontAlgn="base" hangingPunct="0">
        <a:spcBef>
          <a:spcPct val="0"/>
        </a:spcBef>
        <a:spcAft>
          <a:spcPct val="0"/>
        </a:spcAft>
        <a:defRPr sz="4400">
          <a:solidFill>
            <a:schemeClr val="tx2"/>
          </a:solidFill>
          <a:effectLst>
            <a:outerShdw blurRad="38100" dist="38100" dir="2700000" algn="tl">
              <a:srgbClr val="C0C0C0"/>
            </a:outerShdw>
          </a:effectLst>
          <a:latin typeface="Times New Roman" pitchFamily="18" charset="0"/>
        </a:defRPr>
      </a:lvl6pPr>
      <a:lvl7pPr marL="914400" algn="ctr" rtl="0" eaLnBrk="0" fontAlgn="base" hangingPunct="0">
        <a:spcBef>
          <a:spcPct val="0"/>
        </a:spcBef>
        <a:spcAft>
          <a:spcPct val="0"/>
        </a:spcAft>
        <a:defRPr sz="4400">
          <a:solidFill>
            <a:schemeClr val="tx2"/>
          </a:solidFill>
          <a:effectLst>
            <a:outerShdw blurRad="38100" dist="38100" dir="2700000" algn="tl">
              <a:srgbClr val="C0C0C0"/>
            </a:outerShdw>
          </a:effectLst>
          <a:latin typeface="Times New Roman" pitchFamily="18" charset="0"/>
        </a:defRPr>
      </a:lvl7pPr>
      <a:lvl8pPr marL="1371600" algn="ctr" rtl="0" eaLnBrk="0" fontAlgn="base" hangingPunct="0">
        <a:spcBef>
          <a:spcPct val="0"/>
        </a:spcBef>
        <a:spcAft>
          <a:spcPct val="0"/>
        </a:spcAft>
        <a:defRPr sz="4400">
          <a:solidFill>
            <a:schemeClr val="tx2"/>
          </a:solidFill>
          <a:effectLst>
            <a:outerShdw blurRad="38100" dist="38100" dir="2700000" algn="tl">
              <a:srgbClr val="C0C0C0"/>
            </a:outerShdw>
          </a:effectLst>
          <a:latin typeface="Times New Roman" pitchFamily="18" charset="0"/>
        </a:defRPr>
      </a:lvl8pPr>
      <a:lvl9pPr marL="1828800" algn="ctr" rtl="0" eaLnBrk="0" fontAlgn="base" hangingPunct="0">
        <a:spcBef>
          <a:spcPct val="0"/>
        </a:spcBef>
        <a:spcAft>
          <a:spcPct val="0"/>
        </a:spcAft>
        <a:defRPr sz="4400">
          <a:solidFill>
            <a:schemeClr val="tx2"/>
          </a:solidFill>
          <a:effectLst>
            <a:outerShdw blurRad="38100" dist="38100" dir="2700000" algn="tl">
              <a:srgbClr val="C0C0C0"/>
            </a:outerShdw>
          </a:effectLst>
          <a:latin typeface="Times New Roman" pitchFamily="18" charset="0"/>
        </a:defRPr>
      </a:lvl9pPr>
    </p:titleStyle>
    <p:bodyStyle>
      <a:lvl1pPr marL="342900" indent="-342900" algn="l" rtl="0" eaLnBrk="0" fontAlgn="base" hangingPunct="0">
        <a:spcBef>
          <a:spcPct val="20000"/>
        </a:spcBef>
        <a:spcAft>
          <a:spcPct val="0"/>
        </a:spcAft>
        <a:buClr>
          <a:schemeClr val="tx2"/>
        </a:buClr>
        <a:buSzPct val="75000"/>
        <a:buChar char="_"/>
        <a:defRPr sz="3200">
          <a:solidFill>
            <a:schemeClr val="tx1"/>
          </a:solidFill>
          <a:effectLst>
            <a:outerShdw blurRad="38100" dist="38100" dir="2700000" algn="tl">
              <a:srgbClr val="C0C0C0"/>
            </a:outerShdw>
          </a:effectLst>
          <a:latin typeface="+mn-lt"/>
          <a:ea typeface="+mn-ea"/>
          <a:cs typeface="+mn-cs"/>
        </a:defRPr>
      </a:lvl1pPr>
      <a:lvl2pPr marL="742950" indent="-285750" algn="l" rtl="0" eaLnBrk="0" fontAlgn="base" hangingPunct="0">
        <a:spcBef>
          <a:spcPct val="20000"/>
        </a:spcBef>
        <a:spcAft>
          <a:spcPct val="0"/>
        </a:spcAft>
        <a:buClr>
          <a:schemeClr val="tx1"/>
        </a:buClr>
        <a:buSzPct val="100000"/>
        <a:buChar char="–"/>
        <a:defRPr sz="2800">
          <a:solidFill>
            <a:schemeClr val="tx1"/>
          </a:solidFill>
          <a:effectLst>
            <a:outerShdw blurRad="38100" dist="38100" dir="2700000" algn="tl">
              <a:srgbClr val="C0C0C0"/>
            </a:outerShdw>
          </a:effectLst>
          <a:latin typeface="+mn-lt"/>
        </a:defRPr>
      </a:lvl2pPr>
      <a:lvl3pPr marL="1143000" indent="-228600" algn="l" rtl="0" eaLnBrk="0" fontAlgn="base" hangingPunct="0">
        <a:spcBef>
          <a:spcPct val="20000"/>
        </a:spcBef>
        <a:spcAft>
          <a:spcPct val="0"/>
        </a:spcAft>
        <a:buClr>
          <a:schemeClr val="tx1"/>
        </a:buClr>
        <a:buSzPct val="100000"/>
        <a:buChar char="»"/>
        <a:defRPr sz="2400">
          <a:solidFill>
            <a:schemeClr val="tx1"/>
          </a:solidFill>
          <a:effectLst>
            <a:outerShdw blurRad="38100" dist="38100" dir="2700000" algn="tl">
              <a:srgbClr val="C0C0C0"/>
            </a:outerShdw>
          </a:effectLst>
          <a:latin typeface="+mn-lt"/>
        </a:defRPr>
      </a:lvl3pPr>
      <a:lvl4pPr marL="1600200" indent="-228600" algn="l" rtl="0" eaLnBrk="0" fontAlgn="base" hangingPunct="0">
        <a:spcBef>
          <a:spcPct val="20000"/>
        </a:spcBef>
        <a:spcAft>
          <a:spcPct val="0"/>
        </a:spcAft>
        <a:buClr>
          <a:schemeClr val="tx2"/>
        </a:buClr>
        <a:buSzPct val="65000"/>
        <a:buChar char="_"/>
        <a:defRPr sz="2000">
          <a:solidFill>
            <a:schemeClr val="tx1"/>
          </a:solidFill>
          <a:effectLst>
            <a:outerShdw blurRad="38100" dist="38100" dir="2700000" algn="tl">
              <a:srgbClr val="C0C0C0"/>
            </a:outerShdw>
          </a:effectLst>
          <a:latin typeface="+mn-lt"/>
        </a:defRPr>
      </a:lvl4pPr>
      <a:lvl5pPr marL="2057400" indent="-228600" algn="l" rtl="0" eaLnBrk="0" fontAlgn="base" hangingPunct="0">
        <a:spcBef>
          <a:spcPct val="20000"/>
        </a:spcBef>
        <a:spcAft>
          <a:spcPct val="0"/>
        </a:spcAft>
        <a:buClr>
          <a:schemeClr val="tx1"/>
        </a:buClr>
        <a:buSzPct val="100000"/>
        <a:buChar char="–"/>
        <a:defRPr sz="2000">
          <a:solidFill>
            <a:schemeClr val="tx1"/>
          </a:solidFill>
          <a:effectLst>
            <a:outerShdw blurRad="38100" dist="38100" dir="2700000" algn="tl">
              <a:srgbClr val="C0C0C0"/>
            </a:outerShdw>
          </a:effectLst>
          <a:latin typeface="+mn-lt"/>
        </a:defRPr>
      </a:lvl5pPr>
      <a:lvl6pPr marL="2514600" indent="-228600" algn="l" rtl="0" eaLnBrk="0" fontAlgn="base" hangingPunct="0">
        <a:spcBef>
          <a:spcPct val="20000"/>
        </a:spcBef>
        <a:spcAft>
          <a:spcPct val="0"/>
        </a:spcAft>
        <a:buClr>
          <a:schemeClr val="tx1"/>
        </a:buClr>
        <a:buSzPct val="100000"/>
        <a:buChar char="–"/>
        <a:defRPr sz="2000">
          <a:solidFill>
            <a:schemeClr val="tx1"/>
          </a:solidFill>
          <a:effectLst>
            <a:outerShdw blurRad="38100" dist="38100" dir="2700000" algn="tl">
              <a:srgbClr val="C0C0C0"/>
            </a:outerShdw>
          </a:effectLst>
          <a:latin typeface="+mn-lt"/>
        </a:defRPr>
      </a:lvl6pPr>
      <a:lvl7pPr marL="2971800" indent="-228600" algn="l" rtl="0" eaLnBrk="0" fontAlgn="base" hangingPunct="0">
        <a:spcBef>
          <a:spcPct val="20000"/>
        </a:spcBef>
        <a:spcAft>
          <a:spcPct val="0"/>
        </a:spcAft>
        <a:buClr>
          <a:schemeClr val="tx1"/>
        </a:buClr>
        <a:buSzPct val="100000"/>
        <a:buChar char="–"/>
        <a:defRPr sz="2000">
          <a:solidFill>
            <a:schemeClr val="tx1"/>
          </a:solidFill>
          <a:effectLst>
            <a:outerShdw blurRad="38100" dist="38100" dir="2700000" algn="tl">
              <a:srgbClr val="C0C0C0"/>
            </a:outerShdw>
          </a:effectLst>
          <a:latin typeface="+mn-lt"/>
        </a:defRPr>
      </a:lvl7pPr>
      <a:lvl8pPr marL="3429000" indent="-228600" algn="l" rtl="0" eaLnBrk="0" fontAlgn="base" hangingPunct="0">
        <a:spcBef>
          <a:spcPct val="20000"/>
        </a:spcBef>
        <a:spcAft>
          <a:spcPct val="0"/>
        </a:spcAft>
        <a:buClr>
          <a:schemeClr val="tx1"/>
        </a:buClr>
        <a:buSzPct val="100000"/>
        <a:buChar char="–"/>
        <a:defRPr sz="2000">
          <a:solidFill>
            <a:schemeClr val="tx1"/>
          </a:solidFill>
          <a:effectLst>
            <a:outerShdw blurRad="38100" dist="38100" dir="2700000" algn="tl">
              <a:srgbClr val="C0C0C0"/>
            </a:outerShdw>
          </a:effectLst>
          <a:latin typeface="+mn-lt"/>
        </a:defRPr>
      </a:lvl8pPr>
      <a:lvl9pPr marL="3886200" indent="-228600" algn="l" rtl="0" eaLnBrk="0" fontAlgn="base" hangingPunct="0">
        <a:spcBef>
          <a:spcPct val="20000"/>
        </a:spcBef>
        <a:spcAft>
          <a:spcPct val="0"/>
        </a:spcAft>
        <a:buClr>
          <a:schemeClr val="tx1"/>
        </a:buClr>
        <a:buSzPct val="100000"/>
        <a:buChar char="–"/>
        <a:defRPr sz="2000">
          <a:solidFill>
            <a:schemeClr val="tx1"/>
          </a:solidFill>
          <a:effectLst>
            <a:outerShdw blurRad="38100" dist="38100" dir="2700000" algn="tl">
              <a:srgbClr val="C0C0C0"/>
            </a:outerShdw>
          </a:effectLst>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oleObject" Target="../embeddings/oleObject3.bin"/><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2.xml"/><Relationship Id="rId1" Type="http://schemas.openxmlformats.org/officeDocument/2006/relationships/slideLayout" Target="../slideLayouts/slideLayout18.xml"/><Relationship Id="rId4" Type="http://schemas.openxmlformats.org/officeDocument/2006/relationships/image" Target="../media/image2.emf"/></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3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3.emf"/></Relationships>
</file>

<file path=ppt/slides/_rels/slide4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 Id="rId5" Type="http://schemas.openxmlformats.org/officeDocument/2006/relationships/image" Target="../media/image47.png"/><Relationship Id="rId4" Type="http://schemas.openxmlformats.org/officeDocument/2006/relationships/image" Target="../media/image46.png"/></Relationships>
</file>

<file path=ppt/slides/_rels/slide5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emf"/><Relationship Id="rId1" Type="http://schemas.openxmlformats.org/officeDocument/2006/relationships/slideLayout" Target="../slideLayouts/slideLayout2.xml"/><Relationship Id="rId4" Type="http://schemas.openxmlformats.org/officeDocument/2006/relationships/image" Target="../media/image56.emf"/></Relationships>
</file>

<file path=ppt/slides/_rels/slide56.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image" Target="../media/image57.png"/><Relationship Id="rId1" Type="http://schemas.openxmlformats.org/officeDocument/2006/relationships/slideLayout" Target="../slideLayouts/slideLayout2.xml"/><Relationship Id="rId4" Type="http://schemas.openxmlformats.org/officeDocument/2006/relationships/image" Target="../media/image59.emf"/></Relationships>
</file>

<file path=ppt/slides/_rels/slide57.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61.em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66.emf"/><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image" Target="../media/image67.emf"/><Relationship Id="rId1" Type="http://schemas.openxmlformats.org/officeDocument/2006/relationships/slideLayout" Target="../slideLayouts/slideLayout2.xml"/><Relationship Id="rId4" Type="http://schemas.openxmlformats.org/officeDocument/2006/relationships/image" Target="../media/image69.png"/></Relationships>
</file>

<file path=ppt/slides/_rels/slide62.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image" Target="../media/image70.png"/><Relationship Id="rId1" Type="http://schemas.openxmlformats.org/officeDocument/2006/relationships/slideLayout" Target="../slideLayouts/slideLayout2.xml"/><Relationship Id="rId5" Type="http://schemas.openxmlformats.org/officeDocument/2006/relationships/image" Target="../media/image73.emf"/><Relationship Id="rId4" Type="http://schemas.openxmlformats.org/officeDocument/2006/relationships/image" Target="../media/image72.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74.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2) Analytics Fundamentals</a:t>
            </a:r>
          </a:p>
        </p:txBody>
      </p:sp>
      <p:sp>
        <p:nvSpPr>
          <p:cNvPr id="3" name="Subtitle 2"/>
          <p:cNvSpPr>
            <a:spLocks noGrp="1"/>
          </p:cNvSpPr>
          <p:nvPr>
            <p:ph type="subTitle" idx="1"/>
          </p:nvPr>
        </p:nvSpPr>
        <p:spPr/>
        <p:txBody>
          <a:bodyPr/>
          <a:lstStyle/>
          <a:p>
            <a:r>
              <a:rPr lang="en-US" dirty="0">
                <a:solidFill>
                  <a:schemeClr val="tx1"/>
                </a:solidFill>
              </a:rPr>
              <a:t>Review of data, software, and statistics basics</a:t>
            </a:r>
          </a:p>
        </p:txBody>
      </p:sp>
      <p:pic>
        <p:nvPicPr>
          <p:cNvPr id="5" name="Picture 4">
            <a:extLst>
              <a:ext uri="{FF2B5EF4-FFF2-40B4-BE49-F238E27FC236}">
                <a16:creationId xmlns:a16="http://schemas.microsoft.com/office/drawing/2014/main" id="{F28069ED-6608-48B7-BFF5-56F8A109E040}"/>
              </a:ext>
            </a:extLst>
          </p:cNvPr>
          <p:cNvPicPr>
            <a:picLocks noChangeAspect="1"/>
          </p:cNvPicPr>
          <p:nvPr/>
        </p:nvPicPr>
        <p:blipFill>
          <a:blip r:embed="rId2"/>
          <a:stretch>
            <a:fillRect/>
          </a:stretch>
        </p:blipFill>
        <p:spPr>
          <a:xfrm>
            <a:off x="76200" y="75895"/>
            <a:ext cx="3090940" cy="2054530"/>
          </a:xfrm>
          <a:prstGeom prst="rect">
            <a:avLst/>
          </a:prstGeom>
        </p:spPr>
      </p:pic>
    </p:spTree>
    <p:extLst>
      <p:ext uri="{BB962C8B-B14F-4D97-AF65-F5344CB8AC3E}">
        <p14:creationId xmlns:p14="http://schemas.microsoft.com/office/powerpoint/2010/main" val="8681864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ext Box 2"/>
          <p:cNvSpPr txBox="1">
            <a:spLocks noChangeArrowheads="1"/>
          </p:cNvSpPr>
          <p:nvPr/>
        </p:nvSpPr>
        <p:spPr bwMode="auto">
          <a:xfrm>
            <a:off x="76200" y="25400"/>
            <a:ext cx="7772400" cy="58169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Symbol" pitchFamily="18" charset="2"/>
              </a:defRPr>
            </a:lvl1pPr>
            <a:lvl2pPr marL="742950" indent="-285750">
              <a:defRPr sz="2400">
                <a:solidFill>
                  <a:schemeClr val="tx1"/>
                </a:solidFill>
                <a:latin typeface="Symbol" pitchFamily="18" charset="2"/>
              </a:defRPr>
            </a:lvl2pPr>
            <a:lvl3pPr marL="1143000" indent="-228600">
              <a:defRPr sz="2400">
                <a:solidFill>
                  <a:schemeClr val="tx1"/>
                </a:solidFill>
                <a:latin typeface="Symbol" pitchFamily="18" charset="2"/>
              </a:defRPr>
            </a:lvl3pPr>
            <a:lvl4pPr marL="1600200" indent="-228600">
              <a:defRPr sz="2400">
                <a:solidFill>
                  <a:schemeClr val="tx1"/>
                </a:solidFill>
                <a:latin typeface="Symbol" pitchFamily="18" charset="2"/>
              </a:defRPr>
            </a:lvl4pPr>
            <a:lvl5pPr marL="2057400" indent="-228600">
              <a:defRPr sz="2400">
                <a:solidFill>
                  <a:schemeClr val="tx1"/>
                </a:solidFill>
                <a:latin typeface="Symbol" pitchFamily="18" charset="2"/>
              </a:defRPr>
            </a:lvl5pPr>
            <a:lvl6pPr marL="2514600" indent="-228600" eaLnBrk="0" fontAlgn="base" hangingPunct="0">
              <a:spcBef>
                <a:spcPct val="0"/>
              </a:spcBef>
              <a:spcAft>
                <a:spcPct val="0"/>
              </a:spcAft>
              <a:defRPr sz="2400">
                <a:solidFill>
                  <a:schemeClr val="tx1"/>
                </a:solidFill>
                <a:latin typeface="Symbol" pitchFamily="18" charset="2"/>
              </a:defRPr>
            </a:lvl6pPr>
            <a:lvl7pPr marL="2971800" indent="-228600" eaLnBrk="0" fontAlgn="base" hangingPunct="0">
              <a:spcBef>
                <a:spcPct val="0"/>
              </a:spcBef>
              <a:spcAft>
                <a:spcPct val="0"/>
              </a:spcAft>
              <a:defRPr sz="2400">
                <a:solidFill>
                  <a:schemeClr val="tx1"/>
                </a:solidFill>
                <a:latin typeface="Symbol" pitchFamily="18" charset="2"/>
              </a:defRPr>
            </a:lvl7pPr>
            <a:lvl8pPr marL="3429000" indent="-228600" eaLnBrk="0" fontAlgn="base" hangingPunct="0">
              <a:spcBef>
                <a:spcPct val="0"/>
              </a:spcBef>
              <a:spcAft>
                <a:spcPct val="0"/>
              </a:spcAft>
              <a:defRPr sz="2400">
                <a:solidFill>
                  <a:schemeClr val="tx1"/>
                </a:solidFill>
                <a:latin typeface="Symbol" pitchFamily="18" charset="2"/>
              </a:defRPr>
            </a:lvl8pPr>
            <a:lvl9pPr marL="3886200" indent="-228600" eaLnBrk="0" fontAlgn="base" hangingPunct="0">
              <a:spcBef>
                <a:spcPct val="0"/>
              </a:spcBef>
              <a:spcAft>
                <a:spcPct val="0"/>
              </a:spcAft>
              <a:defRPr sz="2400">
                <a:solidFill>
                  <a:schemeClr val="tx1"/>
                </a:solidFill>
                <a:latin typeface="Symbol" pitchFamily="18" charset="2"/>
              </a:defRPr>
            </a:lvl9pPr>
          </a:lstStyle>
          <a:p>
            <a:pPr>
              <a:spcBef>
                <a:spcPct val="50000"/>
              </a:spcBef>
            </a:pPr>
            <a:r>
              <a:rPr lang="en-US" b="1" dirty="0">
                <a:solidFill>
                  <a:srgbClr val="040400"/>
                </a:solidFill>
                <a:latin typeface="Times New Roman" pitchFamily="18" charset="0"/>
              </a:rPr>
              <a:t>Statistical Terms and Concepts</a:t>
            </a:r>
          </a:p>
          <a:p>
            <a:pPr>
              <a:spcBef>
                <a:spcPct val="50000"/>
              </a:spcBef>
            </a:pPr>
            <a:r>
              <a:rPr lang="en-US" dirty="0">
                <a:solidFill>
                  <a:srgbClr val="040400"/>
                </a:solidFill>
                <a:latin typeface="Times New Roman" pitchFamily="18" charset="0"/>
              </a:rPr>
              <a:t>Descriptive Statistics: Data summarization</a:t>
            </a:r>
          </a:p>
          <a:p>
            <a:pPr>
              <a:spcBef>
                <a:spcPct val="50000"/>
              </a:spcBef>
            </a:pPr>
            <a:r>
              <a:rPr lang="en-US" dirty="0">
                <a:solidFill>
                  <a:srgbClr val="040400"/>
                </a:solidFill>
                <a:latin typeface="Times New Roman" pitchFamily="18" charset="0"/>
              </a:rPr>
              <a:t>	Frequency distributions, Histograms</a:t>
            </a:r>
          </a:p>
          <a:p>
            <a:pPr>
              <a:spcBef>
                <a:spcPct val="50000"/>
              </a:spcBef>
            </a:pPr>
            <a:r>
              <a:rPr lang="en-US" dirty="0">
                <a:solidFill>
                  <a:srgbClr val="040400"/>
                </a:solidFill>
                <a:latin typeface="Times New Roman" pitchFamily="18" charset="0"/>
              </a:rPr>
              <a:t>	Measures of location</a:t>
            </a:r>
          </a:p>
          <a:p>
            <a:pPr>
              <a:spcBef>
                <a:spcPct val="50000"/>
              </a:spcBef>
            </a:pPr>
            <a:r>
              <a:rPr lang="en-US" dirty="0">
                <a:solidFill>
                  <a:srgbClr val="040400"/>
                </a:solidFill>
                <a:latin typeface="Times New Roman" pitchFamily="18" charset="0"/>
              </a:rPr>
              <a:t>		mean, median, mode</a:t>
            </a:r>
          </a:p>
          <a:p>
            <a:pPr>
              <a:spcBef>
                <a:spcPct val="50000"/>
              </a:spcBef>
            </a:pPr>
            <a:r>
              <a:rPr lang="en-US" dirty="0">
                <a:solidFill>
                  <a:srgbClr val="040400"/>
                </a:solidFill>
                <a:latin typeface="Times New Roman" pitchFamily="18" charset="0"/>
              </a:rPr>
              <a:t>	Measures of dispersion</a:t>
            </a:r>
          </a:p>
          <a:p>
            <a:pPr>
              <a:spcBef>
                <a:spcPct val="50000"/>
              </a:spcBef>
            </a:pPr>
            <a:r>
              <a:rPr lang="en-US" dirty="0">
                <a:solidFill>
                  <a:srgbClr val="040400"/>
                </a:solidFill>
                <a:latin typeface="Times New Roman" pitchFamily="18" charset="0"/>
              </a:rPr>
              <a:t>		variance, standard deviation, range</a:t>
            </a:r>
          </a:p>
          <a:p>
            <a:pPr>
              <a:spcBef>
                <a:spcPct val="50000"/>
              </a:spcBef>
            </a:pPr>
            <a:r>
              <a:rPr lang="en-US" dirty="0">
                <a:solidFill>
                  <a:srgbClr val="040400"/>
                </a:solidFill>
                <a:latin typeface="Times New Roman" pitchFamily="18" charset="0"/>
              </a:rPr>
              <a:t>Inferential Statistics: Making inferences about the 				population based on sample information</a:t>
            </a:r>
          </a:p>
          <a:p>
            <a:pPr>
              <a:spcBef>
                <a:spcPct val="50000"/>
              </a:spcBef>
            </a:pPr>
            <a:r>
              <a:rPr lang="en-US" dirty="0">
                <a:solidFill>
                  <a:srgbClr val="040400"/>
                </a:solidFill>
                <a:latin typeface="Times New Roman" pitchFamily="18" charset="0"/>
              </a:rPr>
              <a:t>	Point estimates, Interval estimates, Hypothesis Tests</a:t>
            </a:r>
          </a:p>
          <a:p>
            <a:pPr>
              <a:spcBef>
                <a:spcPct val="50000"/>
              </a:spcBef>
            </a:pPr>
            <a:endParaRPr lang="en-US" dirty="0">
              <a:solidFill>
                <a:srgbClr val="040400"/>
              </a:solidFill>
              <a:latin typeface="Times New Roman" pitchFamily="18" charset="0"/>
            </a:endParaRPr>
          </a:p>
        </p:txBody>
      </p:sp>
      <p:pic>
        <p:nvPicPr>
          <p:cNvPr id="3" name="Picture 2">
            <a:extLst>
              <a:ext uri="{FF2B5EF4-FFF2-40B4-BE49-F238E27FC236}">
                <a16:creationId xmlns:a16="http://schemas.microsoft.com/office/drawing/2014/main" id="{47F2A124-A6BA-4151-B392-6B182F57E0A9}"/>
              </a:ext>
            </a:extLst>
          </p:cNvPr>
          <p:cNvPicPr>
            <a:picLocks noChangeAspect="1"/>
          </p:cNvPicPr>
          <p:nvPr/>
        </p:nvPicPr>
        <p:blipFill>
          <a:blip r:embed="rId2"/>
          <a:stretch>
            <a:fillRect/>
          </a:stretch>
        </p:blipFill>
        <p:spPr>
          <a:xfrm>
            <a:off x="6316133" y="5181600"/>
            <a:ext cx="2717800" cy="1493870"/>
          </a:xfrm>
          <a:prstGeom prst="rect">
            <a:avLst/>
          </a:prstGeom>
        </p:spPr>
      </p:pic>
    </p:spTree>
    <p:extLst>
      <p:ext uri="{BB962C8B-B14F-4D97-AF65-F5344CB8AC3E}">
        <p14:creationId xmlns:p14="http://schemas.microsoft.com/office/powerpoint/2010/main" val="29030507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ChangeArrowheads="1"/>
          </p:cNvSpPr>
          <p:nvPr/>
        </p:nvSpPr>
        <p:spPr bwMode="auto">
          <a:xfrm>
            <a:off x="685800" y="59436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75" name="Rectangle 3"/>
          <p:cNvSpPr>
            <a:spLocks noChangeArrowheads="1"/>
          </p:cNvSpPr>
          <p:nvPr/>
        </p:nvSpPr>
        <p:spPr bwMode="auto">
          <a:xfrm>
            <a:off x="3124200" y="5943600"/>
            <a:ext cx="2895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4" name="Rectangle 4"/>
          <p:cNvSpPr>
            <a:spLocks noChangeArrowheads="1"/>
          </p:cNvSpPr>
          <p:nvPr/>
        </p:nvSpPr>
        <p:spPr bwMode="auto">
          <a:xfrm>
            <a:off x="76200" y="76200"/>
            <a:ext cx="8534400" cy="68762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487" tIns="44450" rIns="90487" bIns="44450">
            <a:spAutoFit/>
          </a:bodyPr>
          <a:lstStyle/>
          <a:p>
            <a:pPr marL="457200" indent="-457200">
              <a:spcBef>
                <a:spcPct val="50000"/>
              </a:spcBef>
              <a:defRPr/>
            </a:pPr>
            <a:r>
              <a:rPr lang="en-US" sz="3600" dirty="0">
                <a:solidFill>
                  <a:srgbClr val="FFFFFF"/>
                </a:solidFill>
                <a:effectLst>
                  <a:outerShdw blurRad="38100" dist="38100" dir="2700000" algn="tl">
                    <a:srgbClr val="C0C0C0"/>
                  </a:outerShdw>
                </a:effectLst>
              </a:rPr>
              <a:t>           </a:t>
            </a:r>
            <a:endParaRPr lang="en-US" sz="2800" dirty="0">
              <a:solidFill>
                <a:srgbClr val="0000FF"/>
              </a:solidFill>
              <a:effectLst>
                <a:outerShdw blurRad="38100" dist="38100" dir="2700000" algn="tl">
                  <a:srgbClr val="C0C0C0"/>
                </a:outerShdw>
              </a:effectLst>
            </a:endParaRPr>
          </a:p>
          <a:p>
            <a:pPr marL="457200" indent="-457200">
              <a:spcBef>
                <a:spcPct val="50000"/>
              </a:spcBef>
              <a:defRPr/>
            </a:pPr>
            <a:r>
              <a:rPr lang="en-US" sz="2400" b="1" dirty="0">
                <a:solidFill>
                  <a:srgbClr val="000000"/>
                </a:solidFill>
                <a:effectLst>
                  <a:outerShdw blurRad="38100" dist="38100" dir="2700000" algn="tl">
                    <a:srgbClr val="C0C0C0"/>
                  </a:outerShdw>
                </a:effectLst>
              </a:rPr>
              <a:t>Statistical Terms and Concepts</a:t>
            </a:r>
          </a:p>
          <a:p>
            <a:pPr marL="457200" indent="-457200">
              <a:spcBef>
                <a:spcPct val="50000"/>
              </a:spcBef>
              <a:defRPr/>
            </a:pPr>
            <a:r>
              <a:rPr lang="en-US" sz="2400" dirty="0">
                <a:solidFill>
                  <a:srgbClr val="000000"/>
                </a:solidFill>
                <a:effectLst>
                  <a:outerShdw blurRad="38100" dist="38100" dir="2700000" algn="tl">
                    <a:srgbClr val="C0C0C0"/>
                  </a:outerShdw>
                </a:effectLst>
              </a:rPr>
              <a:t>	Population- the total set of elements of interest</a:t>
            </a:r>
          </a:p>
          <a:p>
            <a:pPr marL="457200" indent="-457200">
              <a:spcBef>
                <a:spcPct val="50000"/>
              </a:spcBef>
              <a:defRPr/>
            </a:pPr>
            <a:r>
              <a:rPr lang="en-US" sz="2400" dirty="0">
                <a:solidFill>
                  <a:srgbClr val="000000"/>
                </a:solidFill>
                <a:effectLst>
                  <a:outerShdw blurRad="38100" dist="38100" dir="2700000" algn="tl">
                    <a:srgbClr val="C0C0C0"/>
                  </a:outerShdw>
                </a:effectLst>
              </a:rPr>
              <a:t>	Sample- a subset of the population</a:t>
            </a:r>
          </a:p>
          <a:p>
            <a:pPr marL="457200" indent="-457200">
              <a:spcBef>
                <a:spcPct val="50000"/>
              </a:spcBef>
              <a:defRPr/>
            </a:pPr>
            <a:r>
              <a:rPr lang="en-US" sz="2400" dirty="0">
                <a:solidFill>
                  <a:srgbClr val="000000"/>
                </a:solidFill>
                <a:effectLst>
                  <a:outerShdw blurRad="38100" dist="38100" dir="2700000" algn="tl">
                    <a:srgbClr val="C0C0C0"/>
                  </a:outerShdw>
                </a:effectLst>
              </a:rPr>
              <a:t>	Census- an investigation of all the population elements</a:t>
            </a:r>
          </a:p>
          <a:p>
            <a:pPr marL="457200" indent="-457200">
              <a:spcBef>
                <a:spcPct val="50000"/>
              </a:spcBef>
              <a:defRPr/>
            </a:pPr>
            <a:r>
              <a:rPr lang="en-US" sz="2400" dirty="0">
                <a:solidFill>
                  <a:srgbClr val="000000"/>
                </a:solidFill>
                <a:effectLst>
                  <a:outerShdw blurRad="38100" dist="38100" dir="2700000" algn="tl">
                    <a:srgbClr val="C0C0C0"/>
                  </a:outerShdw>
                </a:effectLst>
              </a:rPr>
              <a:t>	Population parameters-characteristics of the population</a:t>
            </a:r>
          </a:p>
          <a:p>
            <a:pPr marL="457200" indent="-457200">
              <a:spcBef>
                <a:spcPct val="50000"/>
              </a:spcBef>
              <a:defRPr/>
            </a:pPr>
            <a:r>
              <a:rPr lang="en-US" sz="2400" dirty="0">
                <a:solidFill>
                  <a:srgbClr val="000000"/>
                </a:solidFill>
                <a:effectLst>
                  <a:outerShdw blurRad="38100" dist="38100" dir="2700000" algn="tl">
                    <a:srgbClr val="C0C0C0"/>
                  </a:outerShdw>
                </a:effectLst>
              </a:rPr>
              <a:t>	Sample statistics- characteristics of the sample</a:t>
            </a:r>
          </a:p>
          <a:p>
            <a:pPr marL="457200" indent="-457200">
              <a:spcBef>
                <a:spcPct val="50000"/>
              </a:spcBef>
              <a:defRPr/>
            </a:pPr>
            <a:r>
              <a:rPr lang="en-US" sz="2400" dirty="0">
                <a:solidFill>
                  <a:srgbClr val="000000"/>
                </a:solidFill>
                <a:effectLst>
                  <a:outerShdw blurRad="38100" dist="38100" dir="2700000" algn="tl">
                    <a:srgbClr val="C0C0C0"/>
                  </a:outerShdw>
                </a:effectLst>
              </a:rPr>
              <a:t>	Sampling frame- list of elements from which a sample may be                   		          drawn</a:t>
            </a:r>
          </a:p>
          <a:p>
            <a:pPr marL="457200" indent="-457200">
              <a:spcBef>
                <a:spcPct val="50000"/>
              </a:spcBef>
              <a:defRPr/>
            </a:pPr>
            <a:r>
              <a:rPr lang="en-US" sz="2400" dirty="0">
                <a:solidFill>
                  <a:srgbClr val="000000"/>
                </a:solidFill>
                <a:effectLst>
                  <a:outerShdw blurRad="38100" dist="38100" dir="2700000" algn="tl">
                    <a:srgbClr val="C0C0C0"/>
                  </a:outerShdw>
                </a:effectLst>
              </a:rPr>
              <a:t>	Probability sample- a sample selected according to known 	    		                probabilities</a:t>
            </a:r>
          </a:p>
          <a:p>
            <a:pPr marL="457200" indent="-457200">
              <a:spcBef>
                <a:spcPct val="50000"/>
              </a:spcBef>
              <a:defRPr/>
            </a:pPr>
            <a:endParaRPr lang="en-US" dirty="0">
              <a:solidFill>
                <a:srgbClr val="000000"/>
              </a:solidFill>
              <a:effectLst>
                <a:outerShdw blurRad="38100" dist="38100" dir="2700000" algn="tl">
                  <a:srgbClr val="C0C0C0"/>
                </a:outerShdw>
              </a:effectLst>
            </a:endParaRPr>
          </a:p>
          <a:p>
            <a:pPr marL="457200" indent="-457200">
              <a:spcBef>
                <a:spcPct val="50000"/>
              </a:spcBef>
              <a:defRPr/>
            </a:pPr>
            <a:r>
              <a:rPr lang="en-US" sz="2800" dirty="0">
                <a:solidFill>
                  <a:srgbClr val="000000"/>
                </a:solidFill>
                <a:effectLst>
                  <a:outerShdw blurRad="38100" dist="38100" dir="2700000" algn="tl">
                    <a:srgbClr val="C0C0C0"/>
                  </a:outerShdw>
                </a:effectLst>
              </a:rPr>
              <a:t>	</a:t>
            </a:r>
          </a:p>
        </p:txBody>
      </p:sp>
    </p:spTree>
    <p:extLst>
      <p:ext uri="{BB962C8B-B14F-4D97-AF65-F5344CB8AC3E}">
        <p14:creationId xmlns:p14="http://schemas.microsoft.com/office/powerpoint/2010/main" val="754811679"/>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98" name="Group 6"/>
          <p:cNvGrpSpPr>
            <a:grpSpLocks/>
          </p:cNvGrpSpPr>
          <p:nvPr/>
        </p:nvGrpSpPr>
        <p:grpSpPr bwMode="auto">
          <a:xfrm>
            <a:off x="460375" y="1341438"/>
            <a:ext cx="342900" cy="114300"/>
            <a:chOff x="-1" y="0"/>
            <a:chExt cx="1200" cy="393"/>
          </a:xfrm>
        </p:grpSpPr>
        <p:sp>
          <p:nvSpPr>
            <p:cNvPr id="4110" name="AutoShape 7"/>
            <p:cNvSpPr>
              <a:spLocks noChangeArrowheads="1" noTextEdit="1"/>
            </p:cNvSpPr>
            <p:nvPr/>
          </p:nvSpPr>
          <p:spPr bwMode="auto">
            <a:xfrm>
              <a:off x="-1" y="0"/>
              <a:ext cx="1200" cy="3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grpSp>
      <p:sp>
        <p:nvSpPr>
          <p:cNvPr id="4099" name="Line 9"/>
          <p:cNvSpPr>
            <a:spLocks noChangeShapeType="1"/>
          </p:cNvSpPr>
          <p:nvPr/>
        </p:nvSpPr>
        <p:spPr bwMode="auto">
          <a:xfrm>
            <a:off x="5311775" y="4064000"/>
            <a:ext cx="11430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0" name="Rectangle 29"/>
          <p:cNvSpPr>
            <a:spLocks noChangeArrowheads="1"/>
          </p:cNvSpPr>
          <p:nvPr/>
        </p:nvSpPr>
        <p:spPr bwMode="auto">
          <a:xfrm>
            <a:off x="460375" y="1295400"/>
            <a:ext cx="1841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solidFill>
                <a:srgbClr val="101000"/>
              </a:solidFill>
            </a:endParaRPr>
          </a:p>
        </p:txBody>
      </p:sp>
      <p:sp>
        <p:nvSpPr>
          <p:cNvPr id="4101" name="Rectangle 31"/>
          <p:cNvSpPr>
            <a:spLocks noChangeArrowheads="1"/>
          </p:cNvSpPr>
          <p:nvPr/>
        </p:nvSpPr>
        <p:spPr bwMode="auto">
          <a:xfrm>
            <a:off x="460375" y="1295400"/>
            <a:ext cx="1841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solidFill>
                <a:srgbClr val="101000"/>
              </a:solidFill>
            </a:endParaRPr>
          </a:p>
        </p:txBody>
      </p:sp>
      <p:sp>
        <p:nvSpPr>
          <p:cNvPr id="4102" name="Rectangle 37"/>
          <p:cNvSpPr>
            <a:spLocks noChangeArrowheads="1"/>
          </p:cNvSpPr>
          <p:nvPr/>
        </p:nvSpPr>
        <p:spPr bwMode="auto">
          <a:xfrm>
            <a:off x="460375" y="1341438"/>
            <a:ext cx="2286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p>
        </p:txBody>
      </p:sp>
      <p:sp>
        <p:nvSpPr>
          <p:cNvPr id="4103" name="Rectangle 38"/>
          <p:cNvSpPr>
            <a:spLocks noChangeArrowheads="1"/>
          </p:cNvSpPr>
          <p:nvPr/>
        </p:nvSpPr>
        <p:spPr bwMode="auto">
          <a:xfrm>
            <a:off x="460375" y="1295400"/>
            <a:ext cx="1841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solidFill>
                <a:srgbClr val="101000"/>
              </a:solidFill>
            </a:endParaRPr>
          </a:p>
        </p:txBody>
      </p:sp>
      <p:sp>
        <p:nvSpPr>
          <p:cNvPr id="4104" name="Rectangle 40"/>
          <p:cNvSpPr>
            <a:spLocks noChangeArrowheads="1"/>
          </p:cNvSpPr>
          <p:nvPr/>
        </p:nvSpPr>
        <p:spPr bwMode="auto">
          <a:xfrm>
            <a:off x="460375" y="1295400"/>
            <a:ext cx="1841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solidFill>
                <a:srgbClr val="101000"/>
              </a:solidFill>
            </a:endParaRPr>
          </a:p>
        </p:txBody>
      </p:sp>
      <p:sp>
        <p:nvSpPr>
          <p:cNvPr id="4105" name="Rectangle 98"/>
          <p:cNvSpPr>
            <a:spLocks noChangeArrowheads="1"/>
          </p:cNvSpPr>
          <p:nvPr/>
        </p:nvSpPr>
        <p:spPr bwMode="auto">
          <a:xfrm>
            <a:off x="0" y="6143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graphicFrame>
        <p:nvGraphicFramePr>
          <p:cNvPr id="4106" name="Object 97"/>
          <p:cNvGraphicFramePr>
            <a:graphicFrameLocks noChangeAspect="1"/>
          </p:cNvGraphicFramePr>
          <p:nvPr>
            <p:extLst>
              <p:ext uri="{D42A27DB-BD31-4B8C-83A1-F6EECF244321}">
                <p14:modId xmlns:p14="http://schemas.microsoft.com/office/powerpoint/2010/main" val="2091402236"/>
              </p:ext>
            </p:extLst>
          </p:nvPr>
        </p:nvGraphicFramePr>
        <p:xfrm>
          <a:off x="0" y="606425"/>
          <a:ext cx="8170863" cy="5603875"/>
        </p:xfrm>
        <a:graphic>
          <a:graphicData uri="http://schemas.openxmlformats.org/presentationml/2006/ole">
            <mc:AlternateContent xmlns:mc="http://schemas.openxmlformats.org/markup-compatibility/2006">
              <mc:Choice xmlns:v="urn:schemas-microsoft-com:vml" Requires="v">
                <p:oleObj name="Document" r:id="rId2" imgW="8205641" imgH="5596387" progId="Word.Document.8">
                  <p:embed/>
                </p:oleObj>
              </mc:Choice>
              <mc:Fallback>
                <p:oleObj name="Document" r:id="rId2" imgW="8205641" imgH="5596387" progId="Word.Document.8">
                  <p:embed/>
                  <p:pic>
                    <p:nvPicPr>
                      <p:cNvPr id="0" name=""/>
                      <p:cNvPicPr>
                        <a:picLocks noChangeAspect="1" noChangeArrowheads="1"/>
                      </p:cNvPicPr>
                      <p:nvPr/>
                    </p:nvPicPr>
                    <p:blipFill>
                      <a:blip r:embed="rId3"/>
                      <a:srcRect/>
                      <a:stretch>
                        <a:fillRect/>
                      </a:stretch>
                    </p:blipFill>
                    <p:spPr bwMode="auto">
                      <a:xfrm>
                        <a:off x="0" y="606425"/>
                        <a:ext cx="8170863" cy="560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107" name="Line 99"/>
          <p:cNvSpPr>
            <a:spLocks noChangeShapeType="1"/>
          </p:cNvSpPr>
          <p:nvPr/>
        </p:nvSpPr>
        <p:spPr bwMode="auto">
          <a:xfrm>
            <a:off x="4876800" y="4724400"/>
            <a:ext cx="152400" cy="0"/>
          </a:xfrm>
          <a:prstGeom prst="line">
            <a:avLst/>
          </a:prstGeom>
          <a:noFill/>
          <a:ln w="12700">
            <a:solidFill>
              <a:srgbClr val="101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108" name="Line 100"/>
          <p:cNvSpPr>
            <a:spLocks noChangeShapeType="1"/>
          </p:cNvSpPr>
          <p:nvPr/>
        </p:nvSpPr>
        <p:spPr bwMode="auto">
          <a:xfrm>
            <a:off x="7086600" y="4724400"/>
            <a:ext cx="152400" cy="0"/>
          </a:xfrm>
          <a:prstGeom prst="line">
            <a:avLst/>
          </a:prstGeom>
          <a:noFill/>
          <a:ln w="12700">
            <a:solidFill>
              <a:srgbClr val="101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109" name="Line 105"/>
          <p:cNvSpPr>
            <a:spLocks noChangeShapeType="1"/>
          </p:cNvSpPr>
          <p:nvPr/>
        </p:nvSpPr>
        <p:spPr bwMode="auto">
          <a:xfrm>
            <a:off x="6934200" y="1295400"/>
            <a:ext cx="228600" cy="0"/>
          </a:xfrm>
          <a:prstGeom prst="line">
            <a:avLst/>
          </a:prstGeom>
          <a:noFill/>
          <a:ln w="12700">
            <a:solidFill>
              <a:srgbClr val="101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Tree>
    <p:extLst>
      <p:ext uri="{BB962C8B-B14F-4D97-AF65-F5344CB8AC3E}">
        <p14:creationId xmlns:p14="http://schemas.microsoft.com/office/powerpoint/2010/main" val="25018003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667000"/>
            <a:ext cx="8229600" cy="1143000"/>
          </a:xfrm>
        </p:spPr>
        <p:txBody>
          <a:bodyPr/>
          <a:lstStyle/>
          <a:p>
            <a:r>
              <a:rPr lang="en-US" dirty="0"/>
              <a:t>SPSS Software Basics</a:t>
            </a:r>
          </a:p>
        </p:txBody>
      </p:sp>
      <p:pic>
        <p:nvPicPr>
          <p:cNvPr id="3" name="Picture 2">
            <a:extLst>
              <a:ext uri="{FF2B5EF4-FFF2-40B4-BE49-F238E27FC236}">
                <a16:creationId xmlns:a16="http://schemas.microsoft.com/office/drawing/2014/main" id="{CD190B7A-8FE5-4DF3-B48B-F44D1464231A}"/>
              </a:ext>
            </a:extLst>
          </p:cNvPr>
          <p:cNvPicPr>
            <a:picLocks noChangeAspect="1"/>
          </p:cNvPicPr>
          <p:nvPr/>
        </p:nvPicPr>
        <p:blipFill>
          <a:blip r:embed="rId2"/>
          <a:stretch>
            <a:fillRect/>
          </a:stretch>
        </p:blipFill>
        <p:spPr>
          <a:xfrm>
            <a:off x="228600" y="152400"/>
            <a:ext cx="1814463" cy="1360847"/>
          </a:xfrm>
          <a:prstGeom prst="rect">
            <a:avLst/>
          </a:prstGeom>
        </p:spPr>
      </p:pic>
    </p:spTree>
    <p:extLst>
      <p:ext uri="{BB962C8B-B14F-4D97-AF65-F5344CB8AC3E}">
        <p14:creationId xmlns:p14="http://schemas.microsoft.com/office/powerpoint/2010/main" val="10116768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8160" y="304800"/>
            <a:ext cx="8229600" cy="1600200"/>
          </a:xfrm>
        </p:spPr>
        <p:txBody>
          <a:bodyPr>
            <a:normAutofit fontScale="90000"/>
          </a:bodyPr>
          <a:lstStyle/>
          <a:p>
            <a:r>
              <a:rPr lang="en-US" dirty="0"/>
              <a:t>SPSS Basics</a:t>
            </a:r>
            <a:br>
              <a:rPr lang="en-US" dirty="0"/>
            </a:br>
            <a:r>
              <a:rPr lang="en-US" sz="2000" dirty="0"/>
              <a:t>The SPSS data view is much like a spreadsheet.  Data may be  typed in, imported or read from other sources such as Excel files, or previously created SPSS files  (.</a:t>
            </a:r>
            <a:r>
              <a:rPr lang="en-US" sz="2000" dirty="0" err="1"/>
              <a:t>sav</a:t>
            </a:r>
            <a:r>
              <a:rPr lang="en-US" sz="2000" dirty="0"/>
              <a:t> files) may be loaded</a:t>
            </a:r>
          </a:p>
        </p:txBody>
      </p:sp>
      <p:pic>
        <p:nvPicPr>
          <p:cNvPr id="3" name="Picture 2"/>
          <p:cNvPicPr>
            <a:picLocks noChangeAspect="1"/>
          </p:cNvPicPr>
          <p:nvPr/>
        </p:nvPicPr>
        <p:blipFill>
          <a:blip r:embed="rId2"/>
          <a:stretch>
            <a:fillRect/>
          </a:stretch>
        </p:blipFill>
        <p:spPr>
          <a:xfrm>
            <a:off x="859209" y="1890424"/>
            <a:ext cx="7547502" cy="4237087"/>
          </a:xfrm>
          <a:prstGeom prst="rect">
            <a:avLst/>
          </a:prstGeom>
        </p:spPr>
      </p:pic>
      <p:sp>
        <p:nvSpPr>
          <p:cNvPr id="4" name="TextBox 3">
            <a:extLst>
              <a:ext uri="{FF2B5EF4-FFF2-40B4-BE49-F238E27FC236}">
                <a16:creationId xmlns:a16="http://schemas.microsoft.com/office/drawing/2014/main" id="{6B46026F-74DC-48FD-94CD-870C0EA38335}"/>
              </a:ext>
            </a:extLst>
          </p:cNvPr>
          <p:cNvSpPr txBox="1"/>
          <p:nvPr/>
        </p:nvSpPr>
        <p:spPr>
          <a:xfrm>
            <a:off x="1586338" y="4038600"/>
            <a:ext cx="777240" cy="646331"/>
          </a:xfrm>
          <a:prstGeom prst="rect">
            <a:avLst/>
          </a:prstGeom>
          <a:noFill/>
        </p:spPr>
        <p:txBody>
          <a:bodyPr wrap="square" rtlCol="0">
            <a:spAutoFit/>
          </a:bodyPr>
          <a:lstStyle/>
          <a:p>
            <a:r>
              <a:rPr lang="en-US" dirty="0"/>
              <a:t>Data View</a:t>
            </a:r>
          </a:p>
        </p:txBody>
      </p:sp>
      <p:sp>
        <p:nvSpPr>
          <p:cNvPr id="6" name="TextBox 5">
            <a:extLst>
              <a:ext uri="{FF2B5EF4-FFF2-40B4-BE49-F238E27FC236}">
                <a16:creationId xmlns:a16="http://schemas.microsoft.com/office/drawing/2014/main" id="{1AC1BDDE-B72F-45AA-925E-D72A13A7B823}"/>
              </a:ext>
            </a:extLst>
          </p:cNvPr>
          <p:cNvSpPr txBox="1"/>
          <p:nvPr/>
        </p:nvSpPr>
        <p:spPr>
          <a:xfrm>
            <a:off x="3124200" y="5804345"/>
            <a:ext cx="1295400" cy="646331"/>
          </a:xfrm>
          <a:prstGeom prst="rect">
            <a:avLst/>
          </a:prstGeom>
          <a:noFill/>
        </p:spPr>
        <p:txBody>
          <a:bodyPr wrap="square" rtlCol="0">
            <a:spAutoFit/>
          </a:bodyPr>
          <a:lstStyle/>
          <a:p>
            <a:r>
              <a:rPr lang="en-US" dirty="0"/>
              <a:t>Variable View Tab</a:t>
            </a:r>
          </a:p>
        </p:txBody>
      </p:sp>
      <p:cxnSp>
        <p:nvCxnSpPr>
          <p:cNvPr id="8" name="Straight Arrow Connector 7">
            <a:extLst>
              <a:ext uri="{FF2B5EF4-FFF2-40B4-BE49-F238E27FC236}">
                <a16:creationId xmlns:a16="http://schemas.microsoft.com/office/drawing/2014/main" id="{EDA2835F-0EAC-44AF-A487-34FD3A32E43F}"/>
              </a:ext>
            </a:extLst>
          </p:cNvPr>
          <p:cNvCxnSpPr/>
          <p:nvPr/>
        </p:nvCxnSpPr>
        <p:spPr>
          <a:xfrm flipV="1">
            <a:off x="1253756" y="4684931"/>
            <a:ext cx="381000" cy="11062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F8DA93AF-C3A8-4DF5-9D64-C9245E767CA6}"/>
              </a:ext>
            </a:extLst>
          </p:cNvPr>
          <p:cNvCxnSpPr/>
          <p:nvPr/>
        </p:nvCxnSpPr>
        <p:spPr>
          <a:xfrm flipH="1" flipV="1">
            <a:off x="1974958" y="5943600"/>
            <a:ext cx="1149242" cy="762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74736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400"/>
            <a:ext cx="8229600" cy="792162"/>
          </a:xfrm>
        </p:spPr>
        <p:txBody>
          <a:bodyPr>
            <a:normAutofit fontScale="90000"/>
          </a:bodyPr>
          <a:lstStyle/>
          <a:p>
            <a:r>
              <a:rPr lang="en-US" dirty="0"/>
              <a:t>SPSS Basics</a:t>
            </a:r>
            <a:br>
              <a:rPr lang="en-US" dirty="0"/>
            </a:br>
            <a:endParaRPr lang="en-US" dirty="0"/>
          </a:p>
        </p:txBody>
      </p:sp>
      <p:sp>
        <p:nvSpPr>
          <p:cNvPr id="3" name="Content Placeholder 2"/>
          <p:cNvSpPr>
            <a:spLocks noGrp="1"/>
          </p:cNvSpPr>
          <p:nvPr>
            <p:ph idx="1"/>
          </p:nvPr>
        </p:nvSpPr>
        <p:spPr/>
        <p:txBody>
          <a:bodyPr>
            <a:normAutofit fontScale="92500" lnSpcReduction="20000"/>
          </a:bodyPr>
          <a:lstStyle/>
          <a:p>
            <a:r>
              <a:rPr lang="en-US" dirty="0"/>
              <a:t>As an exercise:</a:t>
            </a:r>
          </a:p>
          <a:p>
            <a:pPr lvl="1"/>
            <a:r>
              <a:rPr lang="en-US" dirty="0"/>
              <a:t>read in the satisfaction data from the Excel file “OverallSatData.xlsx”</a:t>
            </a:r>
          </a:p>
          <a:p>
            <a:pPr lvl="1"/>
            <a:r>
              <a:rPr lang="en-US" dirty="0"/>
              <a:t>Label the file in the Variable View</a:t>
            </a:r>
          </a:p>
          <a:p>
            <a:pPr lvl="1"/>
            <a:r>
              <a:rPr lang="en-US" dirty="0"/>
              <a:t>Construct a frequency distribution and histogram of the satisfaction scores, and obtain the descriptive statistics</a:t>
            </a:r>
          </a:p>
          <a:p>
            <a:pPr lvl="1"/>
            <a:r>
              <a:rPr lang="en-US" dirty="0"/>
              <a:t>Create a 0/1 variable indicating top two box score</a:t>
            </a:r>
          </a:p>
          <a:p>
            <a:pPr lvl="1"/>
            <a:r>
              <a:rPr lang="en-US" dirty="0"/>
              <a:t>Construct a 95% interval estimate for the proportion of top 2 box responses.</a:t>
            </a:r>
          </a:p>
          <a:p>
            <a:pPr lvl="1"/>
            <a:r>
              <a:rPr lang="en-US" dirty="0"/>
              <a:t>Save the file created as an SPSS (.</a:t>
            </a:r>
            <a:r>
              <a:rPr lang="en-US" dirty="0" err="1"/>
              <a:t>sav</a:t>
            </a:r>
            <a:r>
              <a:rPr lang="en-US" dirty="0"/>
              <a:t>) file</a:t>
            </a:r>
          </a:p>
        </p:txBody>
      </p:sp>
    </p:spTree>
    <p:extLst>
      <p:ext uri="{BB962C8B-B14F-4D97-AF65-F5344CB8AC3E}">
        <p14:creationId xmlns:p14="http://schemas.microsoft.com/office/powerpoint/2010/main" val="12867481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1143000"/>
          </a:xfrm>
        </p:spPr>
        <p:txBody>
          <a:bodyPr>
            <a:noAutofit/>
          </a:bodyPr>
          <a:lstStyle/>
          <a:p>
            <a:pPr lvl="1" algn="l" rtl="0">
              <a:spcBef>
                <a:spcPct val="0"/>
              </a:spcBef>
            </a:pPr>
            <a:r>
              <a:rPr lang="en-US" dirty="0"/>
              <a:t>SPSS Basics: Loading the satisfaction data from the Excel file “Overall.Sat.Data.xlsx”</a:t>
            </a:r>
            <a:br>
              <a:rPr lang="en-US" dirty="0"/>
            </a:br>
            <a:br>
              <a:rPr lang="en-US" dirty="0"/>
            </a:br>
            <a:r>
              <a:rPr lang="en-US" dirty="0"/>
              <a:t>Click: </a:t>
            </a:r>
            <a:r>
              <a:rPr lang="en-US" b="1" dirty="0"/>
              <a:t>File, Open, Data</a:t>
            </a:r>
            <a:br>
              <a:rPr lang="en-US" b="1" dirty="0"/>
            </a:br>
            <a:r>
              <a:rPr lang="en-US" dirty="0"/>
              <a:t>Select Excel as file type,  Click: </a:t>
            </a:r>
            <a:r>
              <a:rPr lang="en-US" b="1" dirty="0"/>
              <a:t>Open</a:t>
            </a:r>
            <a:r>
              <a:rPr lang="en-US" dirty="0"/>
              <a:t>  and then </a:t>
            </a:r>
            <a:r>
              <a:rPr lang="en-US" b="1" dirty="0"/>
              <a:t>OK</a:t>
            </a:r>
            <a:br>
              <a:rPr lang="en-US" dirty="0"/>
            </a:br>
            <a:br>
              <a:rPr lang="en-US" dirty="0"/>
            </a:br>
            <a:endParaRPr lang="en-US" dirty="0"/>
          </a:p>
        </p:txBody>
      </p:sp>
      <p:pic>
        <p:nvPicPr>
          <p:cNvPr id="4" name="Picture 3"/>
          <p:cNvPicPr>
            <a:picLocks noChangeAspect="1"/>
          </p:cNvPicPr>
          <p:nvPr/>
        </p:nvPicPr>
        <p:blipFill>
          <a:blip r:embed="rId2"/>
          <a:stretch>
            <a:fillRect/>
          </a:stretch>
        </p:blipFill>
        <p:spPr>
          <a:xfrm>
            <a:off x="490728" y="1752600"/>
            <a:ext cx="8258175" cy="4642956"/>
          </a:xfrm>
          <a:prstGeom prst="rect">
            <a:avLst/>
          </a:prstGeom>
        </p:spPr>
      </p:pic>
    </p:spTree>
    <p:extLst>
      <p:ext uri="{BB962C8B-B14F-4D97-AF65-F5344CB8AC3E}">
        <p14:creationId xmlns:p14="http://schemas.microsoft.com/office/powerpoint/2010/main" val="33063613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lvl="1" algn="ctr" rtl="0">
              <a:spcBef>
                <a:spcPct val="0"/>
              </a:spcBef>
            </a:pPr>
            <a:r>
              <a:rPr lang="en-US" sz="2400" dirty="0"/>
              <a:t>SPSS Basics : Label the values in the Variable View</a:t>
            </a:r>
            <a:br>
              <a:rPr lang="en-US" sz="2400" dirty="0"/>
            </a:br>
            <a:r>
              <a:rPr lang="en-US" sz="2400" dirty="0"/>
              <a:t>Click add (</a:t>
            </a:r>
            <a:r>
              <a:rPr lang="en-US" sz="2400" b="1" dirty="0"/>
              <a:t>+</a:t>
            </a:r>
            <a:r>
              <a:rPr lang="en-US" sz="2400" dirty="0"/>
              <a:t>) and enter values and labels.  Click </a:t>
            </a:r>
            <a:r>
              <a:rPr lang="en-US" sz="2400" b="1" dirty="0"/>
              <a:t>Ok</a:t>
            </a:r>
            <a:r>
              <a:rPr lang="en-US" sz="2400" dirty="0"/>
              <a:t> when finished</a:t>
            </a:r>
            <a:br>
              <a:rPr lang="en-US" sz="2400" dirty="0"/>
            </a:br>
            <a:endParaRPr lang="en-US" sz="2400" dirty="0"/>
          </a:p>
        </p:txBody>
      </p:sp>
      <p:pic>
        <p:nvPicPr>
          <p:cNvPr id="3" name="Picture 2">
            <a:extLst>
              <a:ext uri="{FF2B5EF4-FFF2-40B4-BE49-F238E27FC236}">
                <a16:creationId xmlns:a16="http://schemas.microsoft.com/office/drawing/2014/main" id="{AC49EC4E-2E5E-4F46-7330-5F254261D025}"/>
              </a:ext>
            </a:extLst>
          </p:cNvPr>
          <p:cNvPicPr>
            <a:picLocks noChangeAspect="1"/>
          </p:cNvPicPr>
          <p:nvPr/>
        </p:nvPicPr>
        <p:blipFill>
          <a:blip r:embed="rId2"/>
          <a:stretch>
            <a:fillRect/>
          </a:stretch>
        </p:blipFill>
        <p:spPr>
          <a:xfrm>
            <a:off x="838200" y="1449876"/>
            <a:ext cx="7242676" cy="4413887"/>
          </a:xfrm>
          <a:prstGeom prst="rect">
            <a:avLst/>
          </a:prstGeom>
        </p:spPr>
      </p:pic>
    </p:spTree>
    <p:extLst>
      <p:ext uri="{BB962C8B-B14F-4D97-AF65-F5344CB8AC3E}">
        <p14:creationId xmlns:p14="http://schemas.microsoft.com/office/powerpoint/2010/main" val="25710227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715962"/>
          </a:xfrm>
        </p:spPr>
        <p:txBody>
          <a:bodyPr>
            <a:normAutofit fontScale="90000"/>
          </a:bodyPr>
          <a:lstStyle/>
          <a:p>
            <a:pPr lvl="1" algn="ctr" rtl="0">
              <a:spcBef>
                <a:spcPct val="0"/>
              </a:spcBef>
            </a:pPr>
            <a:r>
              <a:rPr lang="en-US" dirty="0"/>
              <a:t>SPSS Basics: Construct a frequency distribution and histogram of the satisfaction scores, and obtain the descriptive statistics</a:t>
            </a:r>
            <a:br>
              <a:rPr lang="en-US" dirty="0"/>
            </a:br>
            <a:br>
              <a:rPr lang="en-US" dirty="0"/>
            </a:br>
            <a:endParaRPr lang="en-US" dirty="0"/>
          </a:p>
        </p:txBody>
      </p:sp>
      <p:sp>
        <p:nvSpPr>
          <p:cNvPr id="4" name="TextBox 3"/>
          <p:cNvSpPr txBox="1"/>
          <p:nvPr/>
        </p:nvSpPr>
        <p:spPr>
          <a:xfrm>
            <a:off x="640080" y="838200"/>
            <a:ext cx="7391400" cy="646331"/>
          </a:xfrm>
          <a:prstGeom prst="rect">
            <a:avLst/>
          </a:prstGeom>
          <a:noFill/>
        </p:spPr>
        <p:txBody>
          <a:bodyPr wrap="square" rtlCol="0">
            <a:spAutoFit/>
          </a:bodyPr>
          <a:lstStyle/>
          <a:p>
            <a:r>
              <a:rPr lang="en-US" dirty="0"/>
              <a:t>Click </a:t>
            </a:r>
            <a:r>
              <a:rPr lang="en-US" b="1" dirty="0"/>
              <a:t>Analyze, Descriptive Statistics,  Frequencies </a:t>
            </a:r>
            <a:r>
              <a:rPr lang="en-US" dirty="0"/>
              <a:t>and  put the Satisfaction  Rating variable into the Variable(s) window </a:t>
            </a:r>
          </a:p>
        </p:txBody>
      </p:sp>
      <p:pic>
        <p:nvPicPr>
          <p:cNvPr id="5" name="Picture 4">
            <a:extLst>
              <a:ext uri="{FF2B5EF4-FFF2-40B4-BE49-F238E27FC236}">
                <a16:creationId xmlns:a16="http://schemas.microsoft.com/office/drawing/2014/main" id="{E410AE7E-E824-4F9D-B2DD-2AC78DA8426E}"/>
              </a:ext>
            </a:extLst>
          </p:cNvPr>
          <p:cNvPicPr>
            <a:picLocks noChangeAspect="1"/>
          </p:cNvPicPr>
          <p:nvPr/>
        </p:nvPicPr>
        <p:blipFill>
          <a:blip r:embed="rId3"/>
          <a:stretch>
            <a:fillRect/>
          </a:stretch>
        </p:blipFill>
        <p:spPr>
          <a:xfrm>
            <a:off x="1219200" y="1496081"/>
            <a:ext cx="5486400" cy="4770783"/>
          </a:xfrm>
          <a:prstGeom prst="rect">
            <a:avLst/>
          </a:prstGeom>
        </p:spPr>
      </p:pic>
    </p:spTree>
    <p:extLst>
      <p:ext uri="{BB962C8B-B14F-4D97-AF65-F5344CB8AC3E}">
        <p14:creationId xmlns:p14="http://schemas.microsoft.com/office/powerpoint/2010/main" val="28637768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normAutofit/>
          </a:bodyPr>
          <a:lstStyle/>
          <a:p>
            <a:r>
              <a:rPr lang="en-US" sz="2000" dirty="0"/>
              <a:t>SPSS Basics: Construct a frequency distribution and histogram of the satisfaction scores, and obtain the descriptive statistics</a:t>
            </a:r>
          </a:p>
        </p:txBody>
      </p:sp>
      <p:sp>
        <p:nvSpPr>
          <p:cNvPr id="4" name="TextBox 3"/>
          <p:cNvSpPr txBox="1"/>
          <p:nvPr/>
        </p:nvSpPr>
        <p:spPr>
          <a:xfrm>
            <a:off x="990600" y="1295400"/>
            <a:ext cx="7162800" cy="369332"/>
          </a:xfrm>
          <a:prstGeom prst="rect">
            <a:avLst/>
          </a:prstGeom>
          <a:noFill/>
        </p:spPr>
        <p:txBody>
          <a:bodyPr wrap="square" rtlCol="0">
            <a:spAutoFit/>
          </a:bodyPr>
          <a:lstStyle/>
          <a:p>
            <a:r>
              <a:rPr lang="en-US" dirty="0"/>
              <a:t>Click </a:t>
            </a:r>
            <a:r>
              <a:rPr lang="en-US" b="1" dirty="0"/>
              <a:t>Charts</a:t>
            </a:r>
            <a:r>
              <a:rPr lang="en-US" dirty="0"/>
              <a:t>, select </a:t>
            </a:r>
            <a:r>
              <a:rPr lang="en-US" b="1" dirty="0"/>
              <a:t>histograms</a:t>
            </a:r>
            <a:r>
              <a:rPr lang="en-US" dirty="0"/>
              <a:t>, click </a:t>
            </a:r>
            <a:r>
              <a:rPr lang="en-US" b="1" dirty="0"/>
              <a:t>continue</a:t>
            </a:r>
            <a:r>
              <a:rPr lang="en-US" dirty="0"/>
              <a:t>, then click </a:t>
            </a:r>
            <a:r>
              <a:rPr lang="en-US" b="1" dirty="0"/>
              <a:t>Ok</a:t>
            </a:r>
          </a:p>
        </p:txBody>
      </p:sp>
      <p:pic>
        <p:nvPicPr>
          <p:cNvPr id="5" name="Picture 4">
            <a:extLst>
              <a:ext uri="{FF2B5EF4-FFF2-40B4-BE49-F238E27FC236}">
                <a16:creationId xmlns:a16="http://schemas.microsoft.com/office/drawing/2014/main" id="{5E507B36-2953-4693-868A-9053ED293AAB}"/>
              </a:ext>
            </a:extLst>
          </p:cNvPr>
          <p:cNvPicPr>
            <a:picLocks noChangeAspect="1"/>
          </p:cNvPicPr>
          <p:nvPr/>
        </p:nvPicPr>
        <p:blipFill>
          <a:blip r:embed="rId2"/>
          <a:stretch>
            <a:fillRect/>
          </a:stretch>
        </p:blipFill>
        <p:spPr>
          <a:xfrm>
            <a:off x="482600" y="1639332"/>
            <a:ext cx="8335746" cy="4725385"/>
          </a:xfrm>
          <a:prstGeom prst="rect">
            <a:avLst/>
          </a:prstGeom>
        </p:spPr>
      </p:pic>
    </p:spTree>
    <p:extLst>
      <p:ext uri="{BB962C8B-B14F-4D97-AF65-F5344CB8AC3E}">
        <p14:creationId xmlns:p14="http://schemas.microsoft.com/office/powerpoint/2010/main" val="41942157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3426" name="Rectangle 2050"/>
          <p:cNvSpPr>
            <a:spLocks noChangeArrowheads="1"/>
          </p:cNvSpPr>
          <p:nvPr/>
        </p:nvSpPr>
        <p:spPr bwMode="auto">
          <a:xfrm>
            <a:off x="685800" y="59436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0" fontAlgn="base" hangingPunct="0">
              <a:spcBef>
                <a:spcPct val="0"/>
              </a:spcBef>
              <a:spcAft>
                <a:spcPct val="0"/>
              </a:spcAft>
            </a:pPr>
            <a:endParaRPr lang="en-US" sz="2400">
              <a:solidFill>
                <a:srgbClr val="FFFFFF"/>
              </a:solidFill>
            </a:endParaRPr>
          </a:p>
        </p:txBody>
      </p:sp>
      <p:sp>
        <p:nvSpPr>
          <p:cNvPr id="103427" name="Rectangle 2051"/>
          <p:cNvSpPr>
            <a:spLocks noChangeArrowheads="1"/>
          </p:cNvSpPr>
          <p:nvPr/>
        </p:nvSpPr>
        <p:spPr bwMode="auto">
          <a:xfrm>
            <a:off x="3124200" y="5943600"/>
            <a:ext cx="2895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0" fontAlgn="base" hangingPunct="0">
              <a:spcBef>
                <a:spcPct val="0"/>
              </a:spcBef>
              <a:spcAft>
                <a:spcPct val="0"/>
              </a:spcAft>
            </a:pPr>
            <a:endParaRPr lang="en-US" sz="2400">
              <a:solidFill>
                <a:srgbClr val="FFFFFF"/>
              </a:solidFill>
            </a:endParaRPr>
          </a:p>
        </p:txBody>
      </p:sp>
      <p:sp>
        <p:nvSpPr>
          <p:cNvPr id="103428" name="Rectangle 2052"/>
          <p:cNvSpPr>
            <a:spLocks noChangeArrowheads="1"/>
          </p:cNvSpPr>
          <p:nvPr/>
        </p:nvSpPr>
        <p:spPr bwMode="auto">
          <a:xfrm>
            <a:off x="484188" y="255588"/>
            <a:ext cx="8251825" cy="5044971"/>
          </a:xfrm>
          <a:prstGeom prst="rect">
            <a:avLst/>
          </a:prstGeom>
          <a:solidFill>
            <a:schemeClr val="tx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p>
            <a:pPr eaLnBrk="0" fontAlgn="base" hangingPunct="0">
              <a:spcBef>
                <a:spcPct val="50000"/>
              </a:spcBef>
              <a:spcAft>
                <a:spcPct val="0"/>
              </a:spcAft>
            </a:pPr>
            <a:endParaRPr lang="en-US" sz="2800" dirty="0">
              <a:solidFill>
                <a:srgbClr val="000200"/>
              </a:solidFill>
            </a:endParaRPr>
          </a:p>
          <a:p>
            <a:pPr eaLnBrk="0" fontAlgn="base" hangingPunct="0">
              <a:spcBef>
                <a:spcPct val="50000"/>
              </a:spcBef>
              <a:spcAft>
                <a:spcPct val="0"/>
              </a:spcAft>
            </a:pPr>
            <a:r>
              <a:rPr lang="en-US" sz="2800" dirty="0">
                <a:solidFill>
                  <a:srgbClr val="000200"/>
                </a:solidFill>
              </a:rPr>
              <a:t>Primary Scales of Measurement                            </a:t>
            </a:r>
          </a:p>
          <a:p>
            <a:pPr eaLnBrk="0" fontAlgn="base" hangingPunct="0">
              <a:spcBef>
                <a:spcPct val="50000"/>
              </a:spcBef>
              <a:spcAft>
                <a:spcPct val="0"/>
              </a:spcAft>
            </a:pPr>
            <a:r>
              <a:rPr lang="en-US" sz="2800" dirty="0">
                <a:solidFill>
                  <a:srgbClr val="000200"/>
                </a:solidFill>
              </a:rPr>
              <a:t>    </a:t>
            </a:r>
            <a:r>
              <a:rPr lang="en-US" sz="2800" dirty="0" err="1">
                <a:solidFill>
                  <a:srgbClr val="000200"/>
                </a:solidFill>
              </a:rPr>
              <a:t>i</a:t>
            </a:r>
            <a:r>
              <a:rPr lang="en-US" sz="2800" dirty="0">
                <a:solidFill>
                  <a:srgbClr val="000200"/>
                </a:solidFill>
              </a:rPr>
              <a:t>.   Nominal Scale</a:t>
            </a:r>
          </a:p>
          <a:p>
            <a:pPr eaLnBrk="0" fontAlgn="base" hangingPunct="0">
              <a:spcBef>
                <a:spcPct val="50000"/>
              </a:spcBef>
              <a:spcAft>
                <a:spcPct val="0"/>
              </a:spcAft>
            </a:pPr>
            <a:r>
              <a:rPr lang="en-US" sz="2800" dirty="0">
                <a:solidFill>
                  <a:srgbClr val="000200"/>
                </a:solidFill>
              </a:rPr>
              <a:t>    ii.  Ordinal Scale</a:t>
            </a:r>
          </a:p>
          <a:p>
            <a:pPr eaLnBrk="0" fontAlgn="base" hangingPunct="0">
              <a:spcBef>
                <a:spcPct val="50000"/>
              </a:spcBef>
              <a:spcAft>
                <a:spcPct val="0"/>
              </a:spcAft>
            </a:pPr>
            <a:r>
              <a:rPr lang="en-US" sz="2800" dirty="0">
                <a:solidFill>
                  <a:srgbClr val="000200"/>
                </a:solidFill>
              </a:rPr>
              <a:t>    iii. Interval Scale </a:t>
            </a:r>
          </a:p>
          <a:p>
            <a:pPr eaLnBrk="0" fontAlgn="base" hangingPunct="0">
              <a:spcBef>
                <a:spcPct val="50000"/>
              </a:spcBef>
              <a:spcAft>
                <a:spcPct val="0"/>
              </a:spcAft>
            </a:pPr>
            <a:r>
              <a:rPr lang="en-US" sz="2800" dirty="0">
                <a:solidFill>
                  <a:srgbClr val="000200"/>
                </a:solidFill>
              </a:rPr>
              <a:t>    iv. Ratio Scale </a:t>
            </a:r>
          </a:p>
          <a:p>
            <a:pPr eaLnBrk="0" fontAlgn="base" hangingPunct="0">
              <a:spcBef>
                <a:spcPct val="50000"/>
              </a:spcBef>
              <a:spcAft>
                <a:spcPct val="0"/>
              </a:spcAft>
            </a:pPr>
            <a:endParaRPr lang="en-US" sz="2800" dirty="0">
              <a:solidFill>
                <a:srgbClr val="000200"/>
              </a:solidFill>
              <a:effectLst>
                <a:outerShdw blurRad="38100" dist="38100" dir="2700000" algn="tl">
                  <a:srgbClr val="C0C0C0"/>
                </a:outerShdw>
              </a:effectLst>
            </a:endParaRPr>
          </a:p>
          <a:p>
            <a:pPr eaLnBrk="0" fontAlgn="base" hangingPunct="0">
              <a:spcBef>
                <a:spcPct val="50000"/>
              </a:spcBef>
              <a:spcAft>
                <a:spcPct val="0"/>
              </a:spcAft>
            </a:pPr>
            <a:r>
              <a:rPr lang="en-US" sz="2800" dirty="0">
                <a:solidFill>
                  <a:srgbClr val="0000FF"/>
                </a:solidFill>
                <a:effectLst>
                  <a:outerShdw blurRad="38100" dist="38100" dir="2700000" algn="tl">
                    <a:srgbClr val="C0C0C0"/>
                  </a:outerShdw>
                </a:effectLst>
              </a:rPr>
              <a:t>	 	</a:t>
            </a:r>
          </a:p>
        </p:txBody>
      </p:sp>
    </p:spTree>
    <p:extLst>
      <p:ext uri="{BB962C8B-B14F-4D97-AF65-F5344CB8AC3E}">
        <p14:creationId xmlns:p14="http://schemas.microsoft.com/office/powerpoint/2010/main" val="1646902428"/>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1800" dirty="0"/>
              <a:t>SPSS Basics: Construct a frequency distribution and histogram of the satisfaction scores, and obtain the descriptive statistics</a:t>
            </a:r>
          </a:p>
        </p:txBody>
      </p:sp>
      <p:pic>
        <p:nvPicPr>
          <p:cNvPr id="3" name="Picture 2">
            <a:extLst>
              <a:ext uri="{FF2B5EF4-FFF2-40B4-BE49-F238E27FC236}">
                <a16:creationId xmlns:a16="http://schemas.microsoft.com/office/drawing/2014/main" id="{972E8C36-15D0-4157-B74B-8204D743847C}"/>
              </a:ext>
            </a:extLst>
          </p:cNvPr>
          <p:cNvPicPr>
            <a:picLocks noChangeAspect="1"/>
          </p:cNvPicPr>
          <p:nvPr/>
        </p:nvPicPr>
        <p:blipFill>
          <a:blip r:embed="rId2"/>
          <a:stretch>
            <a:fillRect/>
          </a:stretch>
        </p:blipFill>
        <p:spPr>
          <a:xfrm>
            <a:off x="1905000" y="3360669"/>
            <a:ext cx="5474682" cy="3231160"/>
          </a:xfrm>
          <a:prstGeom prst="rect">
            <a:avLst/>
          </a:prstGeom>
        </p:spPr>
      </p:pic>
      <p:pic>
        <p:nvPicPr>
          <p:cNvPr id="4" name="Picture 3">
            <a:extLst>
              <a:ext uri="{FF2B5EF4-FFF2-40B4-BE49-F238E27FC236}">
                <a16:creationId xmlns:a16="http://schemas.microsoft.com/office/drawing/2014/main" id="{F4172D83-7096-4DA5-8B26-9C4E3A386161}"/>
              </a:ext>
            </a:extLst>
          </p:cNvPr>
          <p:cNvPicPr>
            <a:picLocks noChangeAspect="1"/>
          </p:cNvPicPr>
          <p:nvPr/>
        </p:nvPicPr>
        <p:blipFill>
          <a:blip r:embed="rId3"/>
          <a:stretch>
            <a:fillRect/>
          </a:stretch>
        </p:blipFill>
        <p:spPr>
          <a:xfrm>
            <a:off x="1524000" y="1143000"/>
            <a:ext cx="5455466" cy="2217669"/>
          </a:xfrm>
          <a:prstGeom prst="rect">
            <a:avLst/>
          </a:prstGeom>
        </p:spPr>
      </p:pic>
    </p:spTree>
    <p:extLst>
      <p:ext uri="{BB962C8B-B14F-4D97-AF65-F5344CB8AC3E}">
        <p14:creationId xmlns:p14="http://schemas.microsoft.com/office/powerpoint/2010/main" val="229872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dirty="0"/>
              <a:t>SPSS Basics: Construct a frequency distribution and histogram of the satisfaction scores, and obtain the descriptive statistics</a:t>
            </a:r>
          </a:p>
        </p:txBody>
      </p:sp>
      <p:sp>
        <p:nvSpPr>
          <p:cNvPr id="4" name="TextBox 3"/>
          <p:cNvSpPr txBox="1"/>
          <p:nvPr/>
        </p:nvSpPr>
        <p:spPr>
          <a:xfrm>
            <a:off x="1143000" y="1558110"/>
            <a:ext cx="7162800" cy="1200329"/>
          </a:xfrm>
          <a:prstGeom prst="rect">
            <a:avLst/>
          </a:prstGeom>
          <a:noFill/>
        </p:spPr>
        <p:txBody>
          <a:bodyPr wrap="square" rtlCol="0">
            <a:spAutoFit/>
          </a:bodyPr>
          <a:lstStyle/>
          <a:p>
            <a:r>
              <a:rPr lang="en-US" sz="2400" dirty="0"/>
              <a:t>For </a:t>
            </a:r>
            <a:r>
              <a:rPr lang="en-US" sz="2400" dirty="0" err="1"/>
              <a:t>descriptives</a:t>
            </a:r>
            <a:r>
              <a:rPr lang="en-US" sz="2400" dirty="0"/>
              <a:t>, Click </a:t>
            </a:r>
            <a:r>
              <a:rPr lang="en-US" sz="2400" b="1" dirty="0"/>
              <a:t>analyze</a:t>
            </a:r>
            <a:r>
              <a:rPr lang="en-US" sz="2400" dirty="0"/>
              <a:t>, </a:t>
            </a:r>
            <a:r>
              <a:rPr lang="en-US" sz="2400" b="1" dirty="0"/>
              <a:t>descriptive statistics</a:t>
            </a:r>
            <a:r>
              <a:rPr lang="en-US" sz="2400" dirty="0"/>
              <a:t>, </a:t>
            </a:r>
            <a:r>
              <a:rPr lang="en-US" sz="2400" b="1" dirty="0" err="1"/>
              <a:t>descriptives</a:t>
            </a:r>
            <a:r>
              <a:rPr lang="en-US" sz="2400" dirty="0"/>
              <a:t>.  Put the Satisfaction Rating variable in the Variable(s) window and click </a:t>
            </a:r>
            <a:r>
              <a:rPr lang="en-US" sz="2400" b="1" dirty="0"/>
              <a:t>Ok</a:t>
            </a:r>
          </a:p>
        </p:txBody>
      </p:sp>
      <p:pic>
        <p:nvPicPr>
          <p:cNvPr id="3" name="Picture 2">
            <a:extLst>
              <a:ext uri="{FF2B5EF4-FFF2-40B4-BE49-F238E27FC236}">
                <a16:creationId xmlns:a16="http://schemas.microsoft.com/office/drawing/2014/main" id="{A507051C-311A-4D24-AF0E-AE29B57E106A}"/>
              </a:ext>
            </a:extLst>
          </p:cNvPr>
          <p:cNvPicPr>
            <a:picLocks noChangeAspect="1"/>
          </p:cNvPicPr>
          <p:nvPr/>
        </p:nvPicPr>
        <p:blipFill>
          <a:blip r:embed="rId2"/>
          <a:stretch>
            <a:fillRect/>
          </a:stretch>
        </p:blipFill>
        <p:spPr>
          <a:xfrm>
            <a:off x="838200" y="3337562"/>
            <a:ext cx="7298673" cy="1524000"/>
          </a:xfrm>
          <a:prstGeom prst="rect">
            <a:avLst/>
          </a:prstGeom>
        </p:spPr>
      </p:pic>
    </p:spTree>
    <p:extLst>
      <p:ext uri="{BB962C8B-B14F-4D97-AF65-F5344CB8AC3E}">
        <p14:creationId xmlns:p14="http://schemas.microsoft.com/office/powerpoint/2010/main" val="27002441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30480"/>
            <a:ext cx="8229600" cy="639762"/>
          </a:xfrm>
        </p:spPr>
        <p:txBody>
          <a:bodyPr>
            <a:noAutofit/>
          </a:bodyPr>
          <a:lstStyle/>
          <a:p>
            <a:pPr lvl="1" algn="ctr" rtl="0">
              <a:spcBef>
                <a:spcPct val="0"/>
              </a:spcBef>
            </a:pPr>
            <a:r>
              <a:rPr lang="en-US" sz="2000" dirty="0"/>
              <a:t>SPSS Basics: Create a 0/1 variable indicating top two box score</a:t>
            </a:r>
            <a:br>
              <a:rPr lang="en-US" sz="2000" dirty="0"/>
            </a:br>
            <a:endParaRPr lang="en-US" sz="2000" dirty="0"/>
          </a:p>
        </p:txBody>
      </p:sp>
      <p:sp>
        <p:nvSpPr>
          <p:cNvPr id="3" name="Content Placeholder 2"/>
          <p:cNvSpPr>
            <a:spLocks noGrp="1"/>
          </p:cNvSpPr>
          <p:nvPr>
            <p:ph idx="1"/>
          </p:nvPr>
        </p:nvSpPr>
        <p:spPr>
          <a:xfrm>
            <a:off x="457200" y="762000"/>
            <a:ext cx="8229600" cy="838200"/>
          </a:xfrm>
        </p:spPr>
        <p:txBody>
          <a:bodyPr>
            <a:normAutofit fontScale="85000" lnSpcReduction="20000"/>
          </a:bodyPr>
          <a:lstStyle/>
          <a:p>
            <a:r>
              <a:rPr lang="en-US" sz="2000" dirty="0"/>
              <a:t>The Recode feature in SPSS can be used to create a 0/1 variable.  Click </a:t>
            </a:r>
            <a:r>
              <a:rPr lang="en-US" sz="2000" b="1" dirty="0"/>
              <a:t>Transform, Recode into different variables </a:t>
            </a:r>
            <a:r>
              <a:rPr lang="en-US" sz="2000" dirty="0"/>
              <a:t>and complete as below.</a:t>
            </a:r>
          </a:p>
          <a:p>
            <a:r>
              <a:rPr lang="en-US" sz="2000" dirty="0"/>
              <a:t>Next click </a:t>
            </a:r>
            <a:r>
              <a:rPr lang="en-US" sz="2000" b="1" dirty="0"/>
              <a:t>Old and New Values</a:t>
            </a:r>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25CE4B5F-1EB0-4878-AA50-DF5FDB99DBBB}"/>
              </a:ext>
            </a:extLst>
          </p:cNvPr>
          <p:cNvPicPr>
            <a:picLocks noChangeAspect="1"/>
          </p:cNvPicPr>
          <p:nvPr/>
        </p:nvPicPr>
        <p:blipFill>
          <a:blip r:embed="rId2"/>
          <a:stretch>
            <a:fillRect/>
          </a:stretch>
        </p:blipFill>
        <p:spPr>
          <a:xfrm>
            <a:off x="264439" y="1651000"/>
            <a:ext cx="8498561" cy="4560203"/>
          </a:xfrm>
          <a:prstGeom prst="rect">
            <a:avLst/>
          </a:prstGeom>
        </p:spPr>
      </p:pic>
    </p:spTree>
    <p:extLst>
      <p:ext uri="{BB962C8B-B14F-4D97-AF65-F5344CB8AC3E}">
        <p14:creationId xmlns:p14="http://schemas.microsoft.com/office/powerpoint/2010/main" val="769799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normAutofit/>
          </a:bodyPr>
          <a:lstStyle/>
          <a:p>
            <a:r>
              <a:rPr lang="en-US" sz="2000" dirty="0"/>
              <a:t>SPSS Basics: Create a 0/1 variable indicating top two box score using Recode</a:t>
            </a:r>
            <a:br>
              <a:rPr lang="en-US" sz="2000" dirty="0"/>
            </a:br>
            <a:endParaRPr lang="en-US" sz="2000" dirty="0"/>
          </a:p>
        </p:txBody>
      </p:sp>
      <p:sp>
        <p:nvSpPr>
          <p:cNvPr id="4" name="TextBox 3"/>
          <p:cNvSpPr txBox="1"/>
          <p:nvPr/>
        </p:nvSpPr>
        <p:spPr>
          <a:xfrm>
            <a:off x="762000" y="914400"/>
            <a:ext cx="6934200" cy="923330"/>
          </a:xfrm>
          <a:prstGeom prst="rect">
            <a:avLst/>
          </a:prstGeom>
          <a:noFill/>
        </p:spPr>
        <p:txBody>
          <a:bodyPr wrap="square" rtlCol="0">
            <a:spAutoFit/>
          </a:bodyPr>
          <a:lstStyle/>
          <a:p>
            <a:r>
              <a:rPr lang="en-US" dirty="0"/>
              <a:t>Specify the original (old) and recoded (new) values as below, clicking Add after each specification.  When finished click  </a:t>
            </a:r>
            <a:r>
              <a:rPr lang="en-US" b="1" dirty="0"/>
              <a:t>Continue, Change</a:t>
            </a:r>
            <a:r>
              <a:rPr lang="en-US" dirty="0"/>
              <a:t>, and then </a:t>
            </a:r>
            <a:r>
              <a:rPr lang="en-US" b="1" dirty="0"/>
              <a:t>Ok</a:t>
            </a:r>
          </a:p>
        </p:txBody>
      </p:sp>
      <p:pic>
        <p:nvPicPr>
          <p:cNvPr id="7" name="Picture 6">
            <a:extLst>
              <a:ext uri="{FF2B5EF4-FFF2-40B4-BE49-F238E27FC236}">
                <a16:creationId xmlns:a16="http://schemas.microsoft.com/office/drawing/2014/main" id="{06D3BC77-BF07-444C-9514-175A3D6804A4}"/>
              </a:ext>
            </a:extLst>
          </p:cNvPr>
          <p:cNvPicPr>
            <a:picLocks noChangeAspect="1"/>
          </p:cNvPicPr>
          <p:nvPr/>
        </p:nvPicPr>
        <p:blipFill>
          <a:blip r:embed="rId2"/>
          <a:stretch>
            <a:fillRect/>
          </a:stretch>
        </p:blipFill>
        <p:spPr>
          <a:xfrm>
            <a:off x="1316548" y="1846197"/>
            <a:ext cx="6413519" cy="4876800"/>
          </a:xfrm>
          <a:prstGeom prst="rect">
            <a:avLst/>
          </a:prstGeom>
        </p:spPr>
      </p:pic>
    </p:spTree>
    <p:extLst>
      <p:ext uri="{BB962C8B-B14F-4D97-AF65-F5344CB8AC3E}">
        <p14:creationId xmlns:p14="http://schemas.microsoft.com/office/powerpoint/2010/main" val="14419765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2700" dirty="0"/>
              <a:t>SPSS Basics: Create a 0/1 variable indicating top two box score using Recode</a:t>
            </a:r>
            <a:br>
              <a:rPr lang="en-US" dirty="0"/>
            </a:br>
            <a:endParaRPr lang="en-US" dirty="0"/>
          </a:p>
        </p:txBody>
      </p:sp>
      <p:pic>
        <p:nvPicPr>
          <p:cNvPr id="5" name="Picture 4">
            <a:extLst>
              <a:ext uri="{FF2B5EF4-FFF2-40B4-BE49-F238E27FC236}">
                <a16:creationId xmlns:a16="http://schemas.microsoft.com/office/drawing/2014/main" id="{FA726435-2732-4FF0-9B07-8C629B125B1F}"/>
              </a:ext>
            </a:extLst>
          </p:cNvPr>
          <p:cNvPicPr>
            <a:picLocks noChangeAspect="1"/>
          </p:cNvPicPr>
          <p:nvPr/>
        </p:nvPicPr>
        <p:blipFill>
          <a:blip r:embed="rId2"/>
          <a:stretch>
            <a:fillRect/>
          </a:stretch>
        </p:blipFill>
        <p:spPr>
          <a:xfrm>
            <a:off x="1371600" y="1066800"/>
            <a:ext cx="6175783" cy="5212532"/>
          </a:xfrm>
          <a:prstGeom prst="rect">
            <a:avLst/>
          </a:prstGeom>
        </p:spPr>
      </p:pic>
    </p:spTree>
    <p:extLst>
      <p:ext uri="{BB962C8B-B14F-4D97-AF65-F5344CB8AC3E}">
        <p14:creationId xmlns:p14="http://schemas.microsoft.com/office/powerpoint/2010/main" val="18010206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lgn="ctr" rtl="0">
              <a:spcBef>
                <a:spcPct val="0"/>
              </a:spcBef>
            </a:pPr>
            <a:r>
              <a:rPr lang="en-US" sz="2000" dirty="0"/>
              <a:t>SPSS Basics: Construct a 95% interval estimate for the proportion of top 2 box responses.</a:t>
            </a:r>
            <a:br>
              <a:rPr lang="en-US" sz="2000" dirty="0"/>
            </a:br>
            <a:endParaRPr lang="en-US" sz="2000" dirty="0"/>
          </a:p>
        </p:txBody>
      </p:sp>
      <p:sp>
        <p:nvSpPr>
          <p:cNvPr id="4" name="TextBox 3"/>
          <p:cNvSpPr txBox="1"/>
          <p:nvPr/>
        </p:nvSpPr>
        <p:spPr>
          <a:xfrm>
            <a:off x="1066800" y="1143000"/>
            <a:ext cx="7239000" cy="646331"/>
          </a:xfrm>
          <a:prstGeom prst="rect">
            <a:avLst/>
          </a:prstGeom>
          <a:noFill/>
        </p:spPr>
        <p:txBody>
          <a:bodyPr wrap="square" rtlCol="0">
            <a:spAutoFit/>
          </a:bodyPr>
          <a:lstStyle/>
          <a:p>
            <a:r>
              <a:rPr lang="en-US" dirty="0"/>
              <a:t>Click </a:t>
            </a:r>
            <a:r>
              <a:rPr lang="en-US" b="1" dirty="0"/>
              <a:t>Analyze, Descriptive Statistics, Explore </a:t>
            </a:r>
          </a:p>
          <a:p>
            <a:r>
              <a:rPr lang="en-US" dirty="0"/>
              <a:t>Put variable TTB in the Dependent List Window and click </a:t>
            </a:r>
            <a:r>
              <a:rPr lang="en-US" b="1" dirty="0"/>
              <a:t>Ok</a:t>
            </a:r>
          </a:p>
        </p:txBody>
      </p:sp>
      <p:pic>
        <p:nvPicPr>
          <p:cNvPr id="6" name="Picture 5">
            <a:extLst>
              <a:ext uri="{FF2B5EF4-FFF2-40B4-BE49-F238E27FC236}">
                <a16:creationId xmlns:a16="http://schemas.microsoft.com/office/drawing/2014/main" id="{9384A6CA-1148-4E4D-9A62-54F62297DA7A}"/>
              </a:ext>
            </a:extLst>
          </p:cNvPr>
          <p:cNvPicPr>
            <a:picLocks noChangeAspect="1"/>
          </p:cNvPicPr>
          <p:nvPr/>
        </p:nvPicPr>
        <p:blipFill>
          <a:blip r:embed="rId2"/>
          <a:stretch>
            <a:fillRect/>
          </a:stretch>
        </p:blipFill>
        <p:spPr>
          <a:xfrm>
            <a:off x="1219200" y="1789331"/>
            <a:ext cx="6291281" cy="4832086"/>
          </a:xfrm>
          <a:prstGeom prst="rect">
            <a:avLst/>
          </a:prstGeom>
        </p:spPr>
      </p:pic>
    </p:spTree>
    <p:extLst>
      <p:ext uri="{BB962C8B-B14F-4D97-AF65-F5344CB8AC3E}">
        <p14:creationId xmlns:p14="http://schemas.microsoft.com/office/powerpoint/2010/main" val="42854607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SPSS Basics: Construct a 95% interval estimate for the proportion of top 2 box responses.</a:t>
            </a:r>
          </a:p>
        </p:txBody>
      </p:sp>
      <p:pic>
        <p:nvPicPr>
          <p:cNvPr id="1229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1645920"/>
            <a:ext cx="7058546" cy="426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175415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normAutofit/>
          </a:bodyPr>
          <a:lstStyle/>
          <a:p>
            <a:pPr lvl="1" algn="ctr" rtl="0">
              <a:spcBef>
                <a:spcPct val="0"/>
              </a:spcBef>
            </a:pPr>
            <a:r>
              <a:rPr lang="en-US" sz="2000" dirty="0"/>
              <a:t>SPSS Basics: Save the file created as an SPSS (.</a:t>
            </a:r>
            <a:r>
              <a:rPr lang="en-US" sz="2000" dirty="0" err="1"/>
              <a:t>sav</a:t>
            </a:r>
            <a:r>
              <a:rPr lang="en-US" sz="2000" dirty="0"/>
              <a:t>) file</a:t>
            </a:r>
            <a:br>
              <a:rPr lang="en-US" sz="2000" dirty="0"/>
            </a:br>
            <a:endParaRPr lang="en-US" sz="2000" dirty="0"/>
          </a:p>
        </p:txBody>
      </p:sp>
      <p:sp>
        <p:nvSpPr>
          <p:cNvPr id="4" name="TextBox 3"/>
          <p:cNvSpPr txBox="1"/>
          <p:nvPr/>
        </p:nvSpPr>
        <p:spPr>
          <a:xfrm>
            <a:off x="1066800" y="838200"/>
            <a:ext cx="7315200" cy="646331"/>
          </a:xfrm>
          <a:prstGeom prst="rect">
            <a:avLst/>
          </a:prstGeom>
          <a:noFill/>
        </p:spPr>
        <p:txBody>
          <a:bodyPr wrap="square" rtlCol="0">
            <a:spAutoFit/>
          </a:bodyPr>
          <a:lstStyle/>
          <a:p>
            <a:r>
              <a:rPr lang="en-US" b="1" dirty="0"/>
              <a:t>Click File, Save Data As </a:t>
            </a:r>
            <a:r>
              <a:rPr lang="en-US" dirty="0"/>
              <a:t>(make sure the file type is .</a:t>
            </a:r>
            <a:r>
              <a:rPr lang="en-US" dirty="0" err="1"/>
              <a:t>sav</a:t>
            </a:r>
            <a:r>
              <a:rPr lang="en-US" dirty="0"/>
              <a:t>), and select a file name and location, and click </a:t>
            </a:r>
            <a:r>
              <a:rPr lang="en-US" b="1" dirty="0"/>
              <a:t>Save</a:t>
            </a:r>
          </a:p>
        </p:txBody>
      </p:sp>
      <p:pic>
        <p:nvPicPr>
          <p:cNvPr id="7" name="Picture 6">
            <a:extLst>
              <a:ext uri="{FF2B5EF4-FFF2-40B4-BE49-F238E27FC236}">
                <a16:creationId xmlns:a16="http://schemas.microsoft.com/office/drawing/2014/main" id="{85358C13-C48D-44D9-82F0-0AB7024AF1EE}"/>
              </a:ext>
            </a:extLst>
          </p:cNvPr>
          <p:cNvPicPr>
            <a:picLocks noChangeAspect="1"/>
          </p:cNvPicPr>
          <p:nvPr/>
        </p:nvPicPr>
        <p:blipFill>
          <a:blip r:embed="rId2"/>
          <a:stretch>
            <a:fillRect/>
          </a:stretch>
        </p:blipFill>
        <p:spPr>
          <a:xfrm>
            <a:off x="1295400" y="1484531"/>
            <a:ext cx="6553200" cy="5117894"/>
          </a:xfrm>
          <a:prstGeom prst="rect">
            <a:avLst/>
          </a:prstGeom>
        </p:spPr>
      </p:pic>
    </p:spTree>
    <p:extLst>
      <p:ext uri="{BB962C8B-B14F-4D97-AF65-F5344CB8AC3E}">
        <p14:creationId xmlns:p14="http://schemas.microsoft.com/office/powerpoint/2010/main" val="23707552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SPSS Basics: Select Cases and Split File</a:t>
            </a:r>
          </a:p>
        </p:txBody>
      </p:sp>
      <p:sp>
        <p:nvSpPr>
          <p:cNvPr id="3" name="Content Placeholder 2"/>
          <p:cNvSpPr>
            <a:spLocks noGrp="1"/>
          </p:cNvSpPr>
          <p:nvPr>
            <p:ph idx="1"/>
          </p:nvPr>
        </p:nvSpPr>
        <p:spPr/>
        <p:txBody>
          <a:bodyPr/>
          <a:lstStyle/>
          <a:p>
            <a:r>
              <a:rPr lang="en-US" dirty="0"/>
              <a:t>Select Cases and Split file are two handy SPSS features.</a:t>
            </a:r>
          </a:p>
          <a:p>
            <a:r>
              <a:rPr lang="en-US" dirty="0"/>
              <a:t>When Select Cases is invoked, all operations will only be performed on the cases selected per user specifications</a:t>
            </a:r>
          </a:p>
          <a:p>
            <a:r>
              <a:rPr lang="en-US" dirty="0"/>
              <a:t>When Split file is invoked, output is produced according to the user specified subgroup specifications.</a:t>
            </a:r>
          </a:p>
        </p:txBody>
      </p:sp>
    </p:spTree>
    <p:extLst>
      <p:ext uri="{BB962C8B-B14F-4D97-AF65-F5344CB8AC3E}">
        <p14:creationId xmlns:p14="http://schemas.microsoft.com/office/powerpoint/2010/main" val="39259938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SPSS Basics: Select Cases and Split File</a:t>
            </a:r>
          </a:p>
        </p:txBody>
      </p:sp>
      <p:sp>
        <p:nvSpPr>
          <p:cNvPr id="3" name="Content Placeholder 2"/>
          <p:cNvSpPr>
            <a:spLocks noGrp="1"/>
          </p:cNvSpPr>
          <p:nvPr>
            <p:ph idx="1"/>
          </p:nvPr>
        </p:nvSpPr>
        <p:spPr/>
        <p:txBody>
          <a:bodyPr>
            <a:normAutofit lnSpcReduction="10000"/>
          </a:bodyPr>
          <a:lstStyle/>
          <a:p>
            <a:pPr marL="0" indent="0">
              <a:buNone/>
            </a:pPr>
            <a:r>
              <a:rPr lang="en-US" dirty="0"/>
              <a:t>Consider a data set with age category (1= younger, 2= older), gender (male=1, female=2), and weekly cola spending amounts for 1000 respondents, saved in SPSS file </a:t>
            </a:r>
            <a:r>
              <a:rPr lang="en-US" dirty="0" err="1"/>
              <a:t>ColaSpending.sav</a:t>
            </a:r>
            <a:r>
              <a:rPr lang="en-US" dirty="0"/>
              <a:t>.</a:t>
            </a:r>
          </a:p>
          <a:p>
            <a:pPr marL="0" indent="0">
              <a:buNone/>
            </a:pPr>
            <a:endParaRPr lang="en-US" dirty="0"/>
          </a:p>
          <a:p>
            <a:pPr marL="0" indent="0">
              <a:buNone/>
            </a:pPr>
            <a:r>
              <a:rPr lang="en-US" dirty="0"/>
              <a:t>In the following example, Select Cases is used to select only females, and descriptive statistics determined for that subgroup</a:t>
            </a:r>
          </a:p>
        </p:txBody>
      </p:sp>
    </p:spTree>
    <p:extLst>
      <p:ext uri="{BB962C8B-B14F-4D97-AF65-F5344CB8AC3E}">
        <p14:creationId xmlns:p14="http://schemas.microsoft.com/office/powerpoint/2010/main" val="35667287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Line 2050"/>
          <p:cNvSpPr>
            <a:spLocks noChangeShapeType="1"/>
          </p:cNvSpPr>
          <p:nvPr/>
        </p:nvSpPr>
        <p:spPr bwMode="auto">
          <a:xfrm>
            <a:off x="152400" y="609600"/>
            <a:ext cx="88011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3" name="Line 2051"/>
          <p:cNvSpPr>
            <a:spLocks noChangeShapeType="1"/>
          </p:cNvSpPr>
          <p:nvPr/>
        </p:nvSpPr>
        <p:spPr bwMode="auto">
          <a:xfrm>
            <a:off x="139700" y="6781800"/>
            <a:ext cx="88011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4" name="Line 2052"/>
          <p:cNvSpPr>
            <a:spLocks noChangeShapeType="1"/>
          </p:cNvSpPr>
          <p:nvPr/>
        </p:nvSpPr>
        <p:spPr bwMode="auto">
          <a:xfrm>
            <a:off x="-228600" y="4800600"/>
            <a:ext cx="8828088"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5477" name="Rectangle 2053"/>
          <p:cNvSpPr>
            <a:spLocks noChangeArrowheads="1"/>
          </p:cNvSpPr>
          <p:nvPr/>
        </p:nvSpPr>
        <p:spPr bwMode="auto">
          <a:xfrm>
            <a:off x="990600" y="199782"/>
            <a:ext cx="7832725" cy="454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p>
            <a:pPr algn="ctr">
              <a:defRPr/>
            </a:pPr>
            <a:r>
              <a:rPr lang="en-US" b="1" dirty="0">
                <a:solidFill>
                  <a:srgbClr val="000000"/>
                </a:solidFill>
                <a:effectLst>
                  <a:outerShdw blurRad="38100" dist="38100" dir="2700000" algn="tl">
                    <a:srgbClr val="C0C0C0"/>
                  </a:outerShdw>
                </a:effectLst>
              </a:rPr>
              <a:t>Illustration of Primary Scales of Measurement</a:t>
            </a:r>
          </a:p>
        </p:txBody>
      </p:sp>
      <p:graphicFrame>
        <p:nvGraphicFramePr>
          <p:cNvPr id="5126" name="Object 2054">
            <a:hlinkClick r:id="" action="ppaction://ole?verb=0"/>
          </p:cNvPr>
          <p:cNvGraphicFramePr>
            <a:graphicFrameLocks/>
          </p:cNvGraphicFramePr>
          <p:nvPr/>
        </p:nvGraphicFramePr>
        <p:xfrm>
          <a:off x="1778794" y="990600"/>
          <a:ext cx="6805612" cy="9064625"/>
        </p:xfrm>
        <a:graphic>
          <a:graphicData uri="http://schemas.openxmlformats.org/presentationml/2006/ole">
            <mc:AlternateContent xmlns:mc="http://schemas.openxmlformats.org/markup-compatibility/2006">
              <mc:Choice xmlns:v="urn:schemas-microsoft-com:vml" Requires="v">
                <p:oleObj name="Document" r:id="rId3" imgW="5917213" imgH="7900207" progId="Word.Document.8">
                  <p:embed/>
                </p:oleObj>
              </mc:Choice>
              <mc:Fallback>
                <p:oleObj name="Document" r:id="rId3" imgW="5917213" imgH="7900207" progId="Word.Document.8">
                  <p:embed/>
                  <p:pic>
                    <p:nvPicPr>
                      <p:cNvPr id="5126" name="Object 2054">
                        <a:hlinkClick r:id="" action="ppaction://ole?verb=0"/>
                      </p:cNvPr>
                      <p:cNvPicPr>
                        <a:picLocks noChangeArrowheads="1"/>
                      </p:cNvPicPr>
                      <p:nvPr/>
                    </p:nvPicPr>
                    <p:blipFill>
                      <a:blip r:embed="rId4"/>
                      <a:srcRect/>
                      <a:stretch>
                        <a:fillRect/>
                      </a:stretch>
                    </p:blipFill>
                    <p:spPr bwMode="auto">
                      <a:xfrm>
                        <a:off x="1778794" y="990600"/>
                        <a:ext cx="6805612" cy="9064625"/>
                      </a:xfrm>
                      <a:prstGeom prst="rect">
                        <a:avLst/>
                      </a:prstGeom>
                      <a:noFill/>
                      <a:ln>
                        <a:noFill/>
                      </a:ln>
                      <a:effectLst/>
                    </p:spPr>
                  </p:pic>
                </p:oleObj>
              </mc:Fallback>
            </mc:AlternateContent>
          </a:graphicData>
        </a:graphic>
      </p:graphicFrame>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rmAutofit/>
          </a:bodyPr>
          <a:lstStyle/>
          <a:p>
            <a:r>
              <a:rPr lang="en-US" sz="2400" dirty="0"/>
              <a:t>SPSS Basics: Select Cases</a:t>
            </a:r>
          </a:p>
        </p:txBody>
      </p:sp>
      <p:sp>
        <p:nvSpPr>
          <p:cNvPr id="4" name="TextBox 3"/>
          <p:cNvSpPr txBox="1"/>
          <p:nvPr/>
        </p:nvSpPr>
        <p:spPr>
          <a:xfrm>
            <a:off x="762000" y="914400"/>
            <a:ext cx="7924800" cy="1015663"/>
          </a:xfrm>
          <a:prstGeom prst="rect">
            <a:avLst/>
          </a:prstGeom>
          <a:noFill/>
        </p:spPr>
        <p:txBody>
          <a:bodyPr wrap="square" rtlCol="0">
            <a:spAutoFit/>
          </a:bodyPr>
          <a:lstStyle/>
          <a:p>
            <a:r>
              <a:rPr lang="en-US" sz="2000" dirty="0"/>
              <a:t>Click: </a:t>
            </a:r>
            <a:r>
              <a:rPr lang="en-US" sz="2000" b="1" dirty="0"/>
              <a:t>Data, Select Cases</a:t>
            </a:r>
            <a:r>
              <a:rPr lang="en-US" sz="2000" dirty="0"/>
              <a:t>,  next select</a:t>
            </a:r>
            <a:r>
              <a:rPr lang="en-US" sz="2000" b="1" dirty="0"/>
              <a:t> If  condition is satisfied,</a:t>
            </a:r>
            <a:r>
              <a:rPr lang="en-US" sz="2000" dirty="0"/>
              <a:t>  then click </a:t>
            </a:r>
            <a:r>
              <a:rPr lang="en-US" sz="2000" b="1" dirty="0"/>
              <a:t>If.</a:t>
            </a:r>
          </a:p>
          <a:p>
            <a:endParaRPr lang="en-US" sz="2000" b="1" dirty="0"/>
          </a:p>
          <a:p>
            <a:r>
              <a:rPr lang="en-US" sz="2000" dirty="0"/>
              <a:t>Next enter the condition </a:t>
            </a:r>
            <a:r>
              <a:rPr lang="en-US" sz="2000" b="1" dirty="0"/>
              <a:t>sex =2</a:t>
            </a:r>
            <a:r>
              <a:rPr lang="en-US" sz="2000" dirty="0"/>
              <a:t> and click </a:t>
            </a:r>
            <a:r>
              <a:rPr lang="en-US" sz="2000" b="1" dirty="0"/>
              <a:t>Continue, Ok</a:t>
            </a:r>
          </a:p>
        </p:txBody>
      </p:sp>
      <p:pic>
        <p:nvPicPr>
          <p:cNvPr id="9" name="Picture 8">
            <a:extLst>
              <a:ext uri="{FF2B5EF4-FFF2-40B4-BE49-F238E27FC236}">
                <a16:creationId xmlns:a16="http://schemas.microsoft.com/office/drawing/2014/main" id="{AA478CBE-F877-483B-901F-20F399A507CF}"/>
              </a:ext>
            </a:extLst>
          </p:cNvPr>
          <p:cNvPicPr>
            <a:picLocks noChangeAspect="1"/>
          </p:cNvPicPr>
          <p:nvPr/>
        </p:nvPicPr>
        <p:blipFill>
          <a:blip r:embed="rId2"/>
          <a:stretch>
            <a:fillRect/>
          </a:stretch>
        </p:blipFill>
        <p:spPr>
          <a:xfrm>
            <a:off x="457200" y="1930063"/>
            <a:ext cx="8229600" cy="4767290"/>
          </a:xfrm>
          <a:prstGeom prst="rect">
            <a:avLst/>
          </a:prstGeom>
        </p:spPr>
      </p:pic>
    </p:spTree>
    <p:extLst>
      <p:ext uri="{BB962C8B-B14F-4D97-AF65-F5344CB8AC3E}">
        <p14:creationId xmlns:p14="http://schemas.microsoft.com/office/powerpoint/2010/main" val="35371277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SPSS Basics: Select Cases</a:t>
            </a:r>
          </a:p>
        </p:txBody>
      </p:sp>
      <p:sp>
        <p:nvSpPr>
          <p:cNvPr id="3" name="Content Placeholder 2"/>
          <p:cNvSpPr>
            <a:spLocks noGrp="1"/>
          </p:cNvSpPr>
          <p:nvPr>
            <p:ph idx="1"/>
          </p:nvPr>
        </p:nvSpPr>
        <p:spPr/>
        <p:txBody>
          <a:bodyPr/>
          <a:lstStyle/>
          <a:p>
            <a:r>
              <a:rPr lang="en-US" dirty="0"/>
              <a:t>Computing descriptive statistics for the </a:t>
            </a:r>
            <a:r>
              <a:rPr lang="en-US" dirty="0" err="1"/>
              <a:t>amtspent</a:t>
            </a:r>
            <a:r>
              <a:rPr lang="en-US" dirty="0"/>
              <a:t> variable will only produce results for females </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3352800"/>
            <a:ext cx="7498723" cy="1417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914400" y="5105400"/>
            <a:ext cx="6629400" cy="1569660"/>
          </a:xfrm>
          <a:prstGeom prst="rect">
            <a:avLst/>
          </a:prstGeom>
          <a:noFill/>
        </p:spPr>
        <p:txBody>
          <a:bodyPr wrap="square" rtlCol="0">
            <a:spAutoFit/>
          </a:bodyPr>
          <a:lstStyle/>
          <a:p>
            <a:r>
              <a:rPr lang="en-US" sz="3200" dirty="0"/>
              <a:t>Remember to return to the Select Cases feature and </a:t>
            </a:r>
            <a:r>
              <a:rPr lang="en-US" sz="3200" b="1" dirty="0"/>
              <a:t>Select all </a:t>
            </a:r>
            <a:r>
              <a:rPr lang="en-US" sz="3200" dirty="0"/>
              <a:t>to  turn off the select feature</a:t>
            </a:r>
          </a:p>
        </p:txBody>
      </p:sp>
    </p:spTree>
    <p:extLst>
      <p:ext uri="{BB962C8B-B14F-4D97-AF65-F5344CB8AC3E}">
        <p14:creationId xmlns:p14="http://schemas.microsoft.com/office/powerpoint/2010/main" val="38681702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SPSS Basics: Split File</a:t>
            </a:r>
          </a:p>
        </p:txBody>
      </p:sp>
      <p:sp>
        <p:nvSpPr>
          <p:cNvPr id="3" name="Content Placeholder 2"/>
          <p:cNvSpPr>
            <a:spLocks noGrp="1"/>
          </p:cNvSpPr>
          <p:nvPr>
            <p:ph idx="1"/>
          </p:nvPr>
        </p:nvSpPr>
        <p:spPr/>
        <p:txBody>
          <a:bodyPr>
            <a:normAutofit fontScale="92500" lnSpcReduction="20000"/>
          </a:bodyPr>
          <a:lstStyle/>
          <a:p>
            <a:r>
              <a:rPr lang="en-US" dirty="0"/>
              <a:t>With Split File  turned on, all output is presented by all subgroups specified.  </a:t>
            </a:r>
          </a:p>
          <a:p>
            <a:endParaRPr lang="en-US" dirty="0"/>
          </a:p>
          <a:p>
            <a:r>
              <a:rPr lang="en-US" dirty="0"/>
              <a:t>For our cola spending file, Split File will be used to present descriptive statistics results by both male and female groups.</a:t>
            </a:r>
          </a:p>
          <a:p>
            <a:endParaRPr lang="en-US" dirty="0"/>
          </a:p>
          <a:p>
            <a:r>
              <a:rPr lang="en-US" dirty="0"/>
              <a:t>To invoke Split File, Click </a:t>
            </a:r>
            <a:r>
              <a:rPr lang="en-US" b="1" dirty="0"/>
              <a:t>Data, Split File</a:t>
            </a:r>
            <a:r>
              <a:rPr lang="en-US" dirty="0"/>
              <a:t>, select </a:t>
            </a:r>
            <a:r>
              <a:rPr lang="en-US" b="1" dirty="0"/>
              <a:t>organize output by groups </a:t>
            </a:r>
            <a:r>
              <a:rPr lang="en-US" dirty="0"/>
              <a:t>and put the sex variable in the </a:t>
            </a:r>
            <a:r>
              <a:rPr lang="en-US" b="1" dirty="0"/>
              <a:t>Groups base on window</a:t>
            </a:r>
            <a:r>
              <a:rPr lang="en-US" dirty="0"/>
              <a:t>, and click </a:t>
            </a:r>
            <a:r>
              <a:rPr lang="en-US" b="1" dirty="0"/>
              <a:t>Ok</a:t>
            </a:r>
          </a:p>
        </p:txBody>
      </p:sp>
    </p:spTree>
    <p:extLst>
      <p:ext uri="{BB962C8B-B14F-4D97-AF65-F5344CB8AC3E}">
        <p14:creationId xmlns:p14="http://schemas.microsoft.com/office/powerpoint/2010/main" val="23008039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SPSS Basics: Split File</a:t>
            </a:r>
          </a:p>
        </p:txBody>
      </p:sp>
      <p:pic>
        <p:nvPicPr>
          <p:cNvPr id="6" name="Picture 5">
            <a:extLst>
              <a:ext uri="{FF2B5EF4-FFF2-40B4-BE49-F238E27FC236}">
                <a16:creationId xmlns:a16="http://schemas.microsoft.com/office/drawing/2014/main" id="{E12D3D55-A85B-4327-978E-B204B5DF664B}"/>
              </a:ext>
            </a:extLst>
          </p:cNvPr>
          <p:cNvPicPr>
            <a:picLocks noChangeAspect="1"/>
          </p:cNvPicPr>
          <p:nvPr/>
        </p:nvPicPr>
        <p:blipFill>
          <a:blip r:embed="rId2"/>
          <a:stretch>
            <a:fillRect/>
          </a:stretch>
        </p:blipFill>
        <p:spPr>
          <a:xfrm>
            <a:off x="1600200" y="1219200"/>
            <a:ext cx="5638800" cy="5142381"/>
          </a:xfrm>
          <a:prstGeom prst="rect">
            <a:avLst/>
          </a:prstGeom>
        </p:spPr>
      </p:pic>
    </p:spTree>
    <p:extLst>
      <p:ext uri="{BB962C8B-B14F-4D97-AF65-F5344CB8AC3E}">
        <p14:creationId xmlns:p14="http://schemas.microsoft.com/office/powerpoint/2010/main" val="919725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lstStyle/>
          <a:p>
            <a:r>
              <a:rPr lang="en-US" dirty="0"/>
              <a:t>SPSS Basics: Split File</a:t>
            </a:r>
          </a:p>
        </p:txBody>
      </p:sp>
      <p:sp>
        <p:nvSpPr>
          <p:cNvPr id="3" name="TextBox 2"/>
          <p:cNvSpPr txBox="1"/>
          <p:nvPr/>
        </p:nvSpPr>
        <p:spPr>
          <a:xfrm>
            <a:off x="1981200" y="6019800"/>
            <a:ext cx="5791200" cy="646331"/>
          </a:xfrm>
          <a:prstGeom prst="rect">
            <a:avLst/>
          </a:prstGeom>
          <a:noFill/>
        </p:spPr>
        <p:txBody>
          <a:bodyPr wrap="square" rtlCol="0">
            <a:spAutoFit/>
          </a:bodyPr>
          <a:lstStyle/>
          <a:p>
            <a:r>
              <a:rPr lang="en-US" dirty="0"/>
              <a:t>Remember to “turn off” Split File( select </a:t>
            </a:r>
            <a:r>
              <a:rPr lang="en-US" b="1" dirty="0"/>
              <a:t>Analyze all cases …)</a:t>
            </a:r>
            <a:r>
              <a:rPr lang="en-US" dirty="0"/>
              <a:t> when the feature is no longer desired</a:t>
            </a:r>
            <a:endParaRPr lang="en-US" b="1" dirty="0"/>
          </a:p>
        </p:txBody>
      </p:sp>
      <p:pic>
        <p:nvPicPr>
          <p:cNvPr id="7" name="Picture 6">
            <a:extLst>
              <a:ext uri="{FF2B5EF4-FFF2-40B4-BE49-F238E27FC236}">
                <a16:creationId xmlns:a16="http://schemas.microsoft.com/office/drawing/2014/main" id="{996D7C81-1FE4-4D1C-A8E5-ED3A5E64BD4B}"/>
              </a:ext>
            </a:extLst>
          </p:cNvPr>
          <p:cNvPicPr>
            <a:picLocks noChangeAspect="1"/>
          </p:cNvPicPr>
          <p:nvPr/>
        </p:nvPicPr>
        <p:blipFill>
          <a:blip r:embed="rId2"/>
          <a:stretch>
            <a:fillRect/>
          </a:stretch>
        </p:blipFill>
        <p:spPr>
          <a:xfrm>
            <a:off x="1981201" y="1286533"/>
            <a:ext cx="5257800" cy="4347950"/>
          </a:xfrm>
          <a:prstGeom prst="rect">
            <a:avLst/>
          </a:prstGeom>
        </p:spPr>
      </p:pic>
    </p:spTree>
    <p:extLst>
      <p:ext uri="{BB962C8B-B14F-4D97-AF65-F5344CB8AC3E}">
        <p14:creationId xmlns:p14="http://schemas.microsoft.com/office/powerpoint/2010/main" val="227856547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F54B2-DB33-4B89-920C-86A793DC5EF7}"/>
              </a:ext>
            </a:extLst>
          </p:cNvPr>
          <p:cNvSpPr>
            <a:spLocks noGrp="1"/>
          </p:cNvSpPr>
          <p:nvPr>
            <p:ph type="title"/>
          </p:nvPr>
        </p:nvSpPr>
        <p:spPr/>
        <p:txBody>
          <a:bodyPr>
            <a:noAutofit/>
          </a:bodyPr>
          <a:lstStyle/>
          <a:p>
            <a:r>
              <a:rPr lang="en-US" sz="3600" dirty="0"/>
              <a:t>Creating a new variable with Compute Variable</a:t>
            </a:r>
          </a:p>
        </p:txBody>
      </p:sp>
      <p:sp>
        <p:nvSpPr>
          <p:cNvPr id="3" name="Content Placeholder 2">
            <a:extLst>
              <a:ext uri="{FF2B5EF4-FFF2-40B4-BE49-F238E27FC236}">
                <a16:creationId xmlns:a16="http://schemas.microsoft.com/office/drawing/2014/main" id="{C9D23496-D018-4133-A44A-4877FAC878BC}"/>
              </a:ext>
            </a:extLst>
          </p:cNvPr>
          <p:cNvSpPr>
            <a:spLocks noGrp="1"/>
          </p:cNvSpPr>
          <p:nvPr>
            <p:ph idx="1"/>
          </p:nvPr>
        </p:nvSpPr>
        <p:spPr/>
        <p:txBody>
          <a:bodyPr>
            <a:normAutofit/>
          </a:bodyPr>
          <a:lstStyle/>
          <a:p>
            <a:pPr marL="0" indent="0">
              <a:buNone/>
            </a:pPr>
            <a:r>
              <a:rPr lang="en-US" sz="2400" dirty="0"/>
              <a:t>For example, to compute avg. daily cola spending from weekly, create the variable </a:t>
            </a:r>
            <a:r>
              <a:rPr lang="en-US" sz="2400" dirty="0" err="1"/>
              <a:t>adcs</a:t>
            </a:r>
            <a:r>
              <a:rPr lang="en-US" sz="2400" dirty="0"/>
              <a:t> by clicking </a:t>
            </a:r>
            <a:r>
              <a:rPr lang="en-US" sz="2400" b="1" dirty="0"/>
              <a:t>Transform &gt; Compute Variable</a:t>
            </a:r>
            <a:r>
              <a:rPr lang="en-US" sz="2400" dirty="0"/>
              <a:t>, and enter the appropriate items in Target Variable and Numeric Expression windows. Click </a:t>
            </a:r>
            <a:r>
              <a:rPr lang="en-US" sz="2400" b="1" dirty="0"/>
              <a:t>Ok</a:t>
            </a:r>
          </a:p>
        </p:txBody>
      </p:sp>
      <p:pic>
        <p:nvPicPr>
          <p:cNvPr id="5" name="Picture 4">
            <a:extLst>
              <a:ext uri="{FF2B5EF4-FFF2-40B4-BE49-F238E27FC236}">
                <a16:creationId xmlns:a16="http://schemas.microsoft.com/office/drawing/2014/main" id="{7E5037E4-0B64-4C04-A280-EEDFFCFABD79}"/>
              </a:ext>
            </a:extLst>
          </p:cNvPr>
          <p:cNvPicPr>
            <a:picLocks noChangeAspect="1"/>
          </p:cNvPicPr>
          <p:nvPr/>
        </p:nvPicPr>
        <p:blipFill>
          <a:blip r:embed="rId2"/>
          <a:stretch>
            <a:fillRect/>
          </a:stretch>
        </p:blipFill>
        <p:spPr>
          <a:xfrm>
            <a:off x="457200" y="3263122"/>
            <a:ext cx="7239000" cy="3344602"/>
          </a:xfrm>
          <a:prstGeom prst="rect">
            <a:avLst/>
          </a:prstGeom>
        </p:spPr>
      </p:pic>
    </p:spTree>
    <p:extLst>
      <p:ext uri="{BB962C8B-B14F-4D97-AF65-F5344CB8AC3E}">
        <p14:creationId xmlns:p14="http://schemas.microsoft.com/office/powerpoint/2010/main" val="26675404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72578CB-8405-41E8-A48D-3CE9E89A78DB}"/>
              </a:ext>
            </a:extLst>
          </p:cNvPr>
          <p:cNvPicPr>
            <a:picLocks noChangeAspect="1"/>
          </p:cNvPicPr>
          <p:nvPr/>
        </p:nvPicPr>
        <p:blipFill>
          <a:blip r:embed="rId2"/>
          <a:stretch>
            <a:fillRect/>
          </a:stretch>
        </p:blipFill>
        <p:spPr>
          <a:xfrm>
            <a:off x="838200" y="697755"/>
            <a:ext cx="6828112" cy="5462489"/>
          </a:xfrm>
          <a:prstGeom prst="rect">
            <a:avLst/>
          </a:prstGeom>
        </p:spPr>
      </p:pic>
      <p:sp>
        <p:nvSpPr>
          <p:cNvPr id="5" name="TextBox 4">
            <a:extLst>
              <a:ext uri="{FF2B5EF4-FFF2-40B4-BE49-F238E27FC236}">
                <a16:creationId xmlns:a16="http://schemas.microsoft.com/office/drawing/2014/main" id="{AA56D4FA-FBF0-4167-8958-096862E99390}"/>
              </a:ext>
            </a:extLst>
          </p:cNvPr>
          <p:cNvSpPr txBox="1"/>
          <p:nvPr/>
        </p:nvSpPr>
        <p:spPr>
          <a:xfrm>
            <a:off x="914400" y="152400"/>
            <a:ext cx="6858000" cy="369332"/>
          </a:xfrm>
          <a:prstGeom prst="rect">
            <a:avLst/>
          </a:prstGeom>
          <a:noFill/>
        </p:spPr>
        <p:txBody>
          <a:bodyPr wrap="square" rtlCol="0">
            <a:spAutoFit/>
          </a:bodyPr>
          <a:lstStyle/>
          <a:p>
            <a:r>
              <a:rPr lang="en-US" dirty="0"/>
              <a:t>Click on the Data View tab to see the result</a:t>
            </a:r>
          </a:p>
        </p:txBody>
      </p:sp>
    </p:spTree>
    <p:extLst>
      <p:ext uri="{BB962C8B-B14F-4D97-AF65-F5344CB8AC3E}">
        <p14:creationId xmlns:p14="http://schemas.microsoft.com/office/powerpoint/2010/main" val="35060705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CD728E-92AE-4BEA-834B-C6F51C958CFE}"/>
              </a:ext>
            </a:extLst>
          </p:cNvPr>
          <p:cNvSpPr>
            <a:spLocks noGrp="1"/>
          </p:cNvSpPr>
          <p:nvPr>
            <p:ph type="title"/>
          </p:nvPr>
        </p:nvSpPr>
        <p:spPr/>
        <p:txBody>
          <a:bodyPr>
            <a:normAutofit/>
          </a:bodyPr>
          <a:lstStyle/>
          <a:p>
            <a:r>
              <a:rPr lang="en-US" sz="3600" dirty="0"/>
              <a:t>Merging Files by Adding Cases or Variables</a:t>
            </a:r>
          </a:p>
        </p:txBody>
      </p:sp>
      <p:sp>
        <p:nvSpPr>
          <p:cNvPr id="3" name="Content Placeholder 2">
            <a:extLst>
              <a:ext uri="{FF2B5EF4-FFF2-40B4-BE49-F238E27FC236}">
                <a16:creationId xmlns:a16="http://schemas.microsoft.com/office/drawing/2014/main" id="{6E2456E1-BFBA-42BA-A847-0F6AC11D2325}"/>
              </a:ext>
            </a:extLst>
          </p:cNvPr>
          <p:cNvSpPr>
            <a:spLocks noGrp="1"/>
          </p:cNvSpPr>
          <p:nvPr>
            <p:ph idx="1"/>
          </p:nvPr>
        </p:nvSpPr>
        <p:spPr>
          <a:xfrm>
            <a:off x="482600" y="1295400"/>
            <a:ext cx="8229600" cy="4525963"/>
          </a:xfrm>
        </p:spPr>
        <p:txBody>
          <a:bodyPr>
            <a:normAutofit/>
          </a:bodyPr>
          <a:lstStyle/>
          <a:p>
            <a:pPr marL="0" indent="0">
              <a:buNone/>
            </a:pPr>
            <a:r>
              <a:rPr lang="en-US" sz="1800" dirty="0"/>
              <a:t>To illustrate how to merge by either adding cases or variables, we will use the following files: merge_1.sav,  merge_2.sav, and merge_3.sav.  First, we will use the Add Cases feature to combine merge_1.sav and merge_2.sav (also called concatenation), and then use the Add Variables feature to add variable x4 from file merge_3.sav.</a:t>
            </a:r>
          </a:p>
          <a:p>
            <a:pPr marL="0" indent="0">
              <a:buNone/>
            </a:pPr>
            <a:endParaRPr lang="en-US" sz="1800" dirty="0"/>
          </a:p>
          <a:p>
            <a:pPr marL="0" indent="0">
              <a:buNone/>
            </a:pPr>
            <a:endParaRPr lang="en-US" sz="1800" dirty="0"/>
          </a:p>
        </p:txBody>
      </p:sp>
      <p:pic>
        <p:nvPicPr>
          <p:cNvPr id="4" name="Picture 3">
            <a:extLst>
              <a:ext uri="{FF2B5EF4-FFF2-40B4-BE49-F238E27FC236}">
                <a16:creationId xmlns:a16="http://schemas.microsoft.com/office/drawing/2014/main" id="{7C841C1F-BE50-4A7A-81EE-4A3C94B754BF}"/>
              </a:ext>
            </a:extLst>
          </p:cNvPr>
          <p:cNvPicPr>
            <a:picLocks noChangeAspect="1"/>
          </p:cNvPicPr>
          <p:nvPr/>
        </p:nvPicPr>
        <p:blipFill>
          <a:blip r:embed="rId2"/>
          <a:stretch>
            <a:fillRect/>
          </a:stretch>
        </p:blipFill>
        <p:spPr>
          <a:xfrm>
            <a:off x="512031" y="2776931"/>
            <a:ext cx="3685384" cy="1718338"/>
          </a:xfrm>
          <a:prstGeom prst="rect">
            <a:avLst/>
          </a:prstGeom>
        </p:spPr>
      </p:pic>
      <p:pic>
        <p:nvPicPr>
          <p:cNvPr id="5" name="Picture 4">
            <a:extLst>
              <a:ext uri="{FF2B5EF4-FFF2-40B4-BE49-F238E27FC236}">
                <a16:creationId xmlns:a16="http://schemas.microsoft.com/office/drawing/2014/main" id="{B6F9B367-8691-4B7F-9B9C-66570CAAAB6C}"/>
              </a:ext>
            </a:extLst>
          </p:cNvPr>
          <p:cNvPicPr>
            <a:picLocks noChangeAspect="1"/>
          </p:cNvPicPr>
          <p:nvPr/>
        </p:nvPicPr>
        <p:blipFill>
          <a:blip r:embed="rId3"/>
          <a:stretch>
            <a:fillRect/>
          </a:stretch>
        </p:blipFill>
        <p:spPr>
          <a:xfrm>
            <a:off x="533400" y="4731766"/>
            <a:ext cx="3685383" cy="1775224"/>
          </a:xfrm>
          <a:prstGeom prst="rect">
            <a:avLst/>
          </a:prstGeom>
        </p:spPr>
      </p:pic>
      <p:pic>
        <p:nvPicPr>
          <p:cNvPr id="6" name="Picture 5">
            <a:extLst>
              <a:ext uri="{FF2B5EF4-FFF2-40B4-BE49-F238E27FC236}">
                <a16:creationId xmlns:a16="http://schemas.microsoft.com/office/drawing/2014/main" id="{7DF31D3A-58C5-453D-A820-8A241767844C}"/>
              </a:ext>
            </a:extLst>
          </p:cNvPr>
          <p:cNvPicPr>
            <a:picLocks noChangeAspect="1"/>
          </p:cNvPicPr>
          <p:nvPr/>
        </p:nvPicPr>
        <p:blipFill>
          <a:blip r:embed="rId4"/>
          <a:stretch>
            <a:fillRect/>
          </a:stretch>
        </p:blipFill>
        <p:spPr>
          <a:xfrm>
            <a:off x="5098986" y="2872995"/>
            <a:ext cx="3664014" cy="3401863"/>
          </a:xfrm>
          <a:prstGeom prst="rect">
            <a:avLst/>
          </a:prstGeom>
        </p:spPr>
      </p:pic>
    </p:spTree>
    <p:extLst>
      <p:ext uri="{BB962C8B-B14F-4D97-AF65-F5344CB8AC3E}">
        <p14:creationId xmlns:p14="http://schemas.microsoft.com/office/powerpoint/2010/main" val="19920103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F3257-9E50-422A-AD51-B7477D6FEF25}"/>
              </a:ext>
            </a:extLst>
          </p:cNvPr>
          <p:cNvSpPr>
            <a:spLocks noGrp="1"/>
          </p:cNvSpPr>
          <p:nvPr>
            <p:ph type="title"/>
          </p:nvPr>
        </p:nvSpPr>
        <p:spPr/>
        <p:txBody>
          <a:bodyPr/>
          <a:lstStyle/>
          <a:p>
            <a:r>
              <a:rPr lang="en-US" dirty="0"/>
              <a:t>Adding Cases</a:t>
            </a:r>
          </a:p>
        </p:txBody>
      </p:sp>
      <p:sp>
        <p:nvSpPr>
          <p:cNvPr id="3" name="Content Placeholder 2">
            <a:extLst>
              <a:ext uri="{FF2B5EF4-FFF2-40B4-BE49-F238E27FC236}">
                <a16:creationId xmlns:a16="http://schemas.microsoft.com/office/drawing/2014/main" id="{297C4DD9-9D3C-437A-A45C-CD7DEB31F479}"/>
              </a:ext>
            </a:extLst>
          </p:cNvPr>
          <p:cNvSpPr>
            <a:spLocks noGrp="1"/>
          </p:cNvSpPr>
          <p:nvPr>
            <p:ph idx="1"/>
          </p:nvPr>
        </p:nvSpPr>
        <p:spPr>
          <a:xfrm>
            <a:off x="533400" y="1166018"/>
            <a:ext cx="8229600" cy="4525963"/>
          </a:xfrm>
        </p:spPr>
        <p:txBody>
          <a:bodyPr>
            <a:normAutofit/>
          </a:bodyPr>
          <a:lstStyle/>
          <a:p>
            <a:pPr marL="0" indent="0">
              <a:buNone/>
            </a:pPr>
            <a:r>
              <a:rPr lang="en-US" sz="2000" dirty="0"/>
              <a:t>Select </a:t>
            </a:r>
            <a:r>
              <a:rPr lang="en-US" sz="2000" b="1" dirty="0"/>
              <a:t>Data &gt; Merge Files &gt; Add Cases &gt; Browse</a:t>
            </a:r>
          </a:p>
          <a:p>
            <a:pPr marL="0" indent="0">
              <a:buNone/>
            </a:pPr>
            <a:r>
              <a:rPr lang="en-US" sz="2000" dirty="0"/>
              <a:t>Click on the appropriate file, click </a:t>
            </a:r>
            <a:r>
              <a:rPr lang="en-US" sz="2000" b="1" dirty="0"/>
              <a:t>Open</a:t>
            </a:r>
            <a:r>
              <a:rPr lang="en-US" sz="2000" dirty="0"/>
              <a:t>, </a:t>
            </a:r>
            <a:r>
              <a:rPr lang="en-US" sz="2000" b="1" dirty="0"/>
              <a:t>Continue and Ok</a:t>
            </a:r>
          </a:p>
        </p:txBody>
      </p:sp>
      <p:pic>
        <p:nvPicPr>
          <p:cNvPr id="4" name="Picture 3">
            <a:extLst>
              <a:ext uri="{FF2B5EF4-FFF2-40B4-BE49-F238E27FC236}">
                <a16:creationId xmlns:a16="http://schemas.microsoft.com/office/drawing/2014/main" id="{8EE7B88F-917C-45FE-B1E6-E7DF3C679378}"/>
              </a:ext>
            </a:extLst>
          </p:cNvPr>
          <p:cNvPicPr>
            <a:picLocks noChangeAspect="1"/>
          </p:cNvPicPr>
          <p:nvPr/>
        </p:nvPicPr>
        <p:blipFill rotWithShape="1">
          <a:blip r:embed="rId2"/>
          <a:srcRect r="26515" b="37288"/>
          <a:stretch/>
        </p:blipFill>
        <p:spPr>
          <a:xfrm>
            <a:off x="431800" y="2057400"/>
            <a:ext cx="8229600" cy="4389476"/>
          </a:xfrm>
          <a:prstGeom prst="rect">
            <a:avLst/>
          </a:prstGeom>
        </p:spPr>
      </p:pic>
    </p:spTree>
    <p:extLst>
      <p:ext uri="{BB962C8B-B14F-4D97-AF65-F5344CB8AC3E}">
        <p14:creationId xmlns:p14="http://schemas.microsoft.com/office/powerpoint/2010/main" val="97901150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320565A-8576-41B1-8116-4728093C7809}"/>
              </a:ext>
            </a:extLst>
          </p:cNvPr>
          <p:cNvSpPr txBox="1"/>
          <p:nvPr/>
        </p:nvSpPr>
        <p:spPr>
          <a:xfrm>
            <a:off x="990600" y="304800"/>
            <a:ext cx="7315200" cy="523220"/>
          </a:xfrm>
          <a:prstGeom prst="rect">
            <a:avLst/>
          </a:prstGeom>
          <a:noFill/>
        </p:spPr>
        <p:txBody>
          <a:bodyPr wrap="square" rtlCol="0">
            <a:spAutoFit/>
          </a:bodyPr>
          <a:lstStyle/>
          <a:p>
            <a:r>
              <a:rPr lang="en-US" sz="2800" dirty="0"/>
              <a:t>Click on Data View to view the merged result</a:t>
            </a:r>
          </a:p>
        </p:txBody>
      </p:sp>
      <p:pic>
        <p:nvPicPr>
          <p:cNvPr id="8" name="Picture 7">
            <a:extLst>
              <a:ext uri="{FF2B5EF4-FFF2-40B4-BE49-F238E27FC236}">
                <a16:creationId xmlns:a16="http://schemas.microsoft.com/office/drawing/2014/main" id="{C5C4D811-44FD-4D2E-B007-7275FD1EADD4}"/>
              </a:ext>
            </a:extLst>
          </p:cNvPr>
          <p:cNvPicPr>
            <a:picLocks noChangeAspect="1"/>
          </p:cNvPicPr>
          <p:nvPr/>
        </p:nvPicPr>
        <p:blipFill>
          <a:blip r:embed="rId2"/>
          <a:stretch>
            <a:fillRect/>
          </a:stretch>
        </p:blipFill>
        <p:spPr>
          <a:xfrm>
            <a:off x="457200" y="1143000"/>
            <a:ext cx="8001000" cy="4611737"/>
          </a:xfrm>
          <a:prstGeom prst="rect">
            <a:avLst/>
          </a:prstGeom>
        </p:spPr>
      </p:pic>
    </p:spTree>
    <p:extLst>
      <p:ext uri="{BB962C8B-B14F-4D97-AF65-F5344CB8AC3E}">
        <p14:creationId xmlns:p14="http://schemas.microsoft.com/office/powerpoint/2010/main" val="14145094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146" name="Object 3074">
            <a:hlinkClick r:id="" action="ppaction://ole?verb=0"/>
          </p:cNvPr>
          <p:cNvGraphicFramePr>
            <a:graphicFrameLocks/>
          </p:cNvGraphicFramePr>
          <p:nvPr/>
        </p:nvGraphicFramePr>
        <p:xfrm>
          <a:off x="-95251" y="990600"/>
          <a:ext cx="10533063" cy="11012484"/>
        </p:xfrm>
        <a:graphic>
          <a:graphicData uri="http://schemas.openxmlformats.org/presentationml/2006/ole">
            <mc:AlternateContent xmlns:mc="http://schemas.openxmlformats.org/markup-compatibility/2006">
              <mc:Choice xmlns:v="urn:schemas-microsoft-com:vml" Requires="v">
                <p:oleObj name="Document" r:id="rId3" imgW="7591577" imgH="7272252" progId="Word.Document.8">
                  <p:embed/>
                </p:oleObj>
              </mc:Choice>
              <mc:Fallback>
                <p:oleObj name="Document" r:id="rId3" imgW="7591577" imgH="7272252" progId="Word.Document.8">
                  <p:embed/>
                  <p:pic>
                    <p:nvPicPr>
                      <p:cNvPr id="6146" name="Object 3074">
                        <a:hlinkClick r:id="" action="ppaction://ole?verb=0"/>
                      </p:cNvPr>
                      <p:cNvPicPr>
                        <a:picLocks noChangeArrowheads="1"/>
                      </p:cNvPicPr>
                      <p:nvPr/>
                    </p:nvPicPr>
                    <p:blipFill>
                      <a:blip r:embed="rId4"/>
                      <a:srcRect/>
                      <a:stretch>
                        <a:fillRect/>
                      </a:stretch>
                    </p:blipFill>
                    <p:spPr bwMode="auto">
                      <a:xfrm>
                        <a:off x="-95251" y="990600"/>
                        <a:ext cx="10533063" cy="11012484"/>
                      </a:xfrm>
                      <a:prstGeom prst="rect">
                        <a:avLst/>
                      </a:prstGeom>
                      <a:noFill/>
                      <a:ln>
                        <a:noFill/>
                      </a:ln>
                      <a:effectLst/>
                    </p:spPr>
                  </p:pic>
                </p:oleObj>
              </mc:Fallback>
            </mc:AlternateContent>
          </a:graphicData>
        </a:graphic>
      </p:graphicFrame>
      <p:sp>
        <p:nvSpPr>
          <p:cNvPr id="108547" name="Rectangle 3075"/>
          <p:cNvSpPr>
            <a:spLocks noChangeArrowheads="1"/>
          </p:cNvSpPr>
          <p:nvPr/>
        </p:nvSpPr>
        <p:spPr bwMode="auto">
          <a:xfrm>
            <a:off x="2995613" y="3175"/>
            <a:ext cx="4351337" cy="454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p>
            <a:pPr algn="ctr">
              <a:defRPr/>
            </a:pPr>
            <a:r>
              <a:rPr lang="en-US" b="1">
                <a:solidFill>
                  <a:srgbClr val="000000"/>
                </a:solidFill>
                <a:effectLst>
                  <a:outerShdw blurRad="38100" dist="38100" dir="2700000" algn="tl">
                    <a:srgbClr val="C0C0C0"/>
                  </a:outerShdw>
                </a:effectLst>
              </a:rPr>
              <a:t>Primary Scales of Measurement</a:t>
            </a:r>
          </a:p>
        </p:txBody>
      </p:sp>
      <p:sp>
        <p:nvSpPr>
          <p:cNvPr id="6148" name="Line 3076"/>
          <p:cNvSpPr>
            <a:spLocks noChangeShapeType="1"/>
          </p:cNvSpPr>
          <p:nvPr/>
        </p:nvSpPr>
        <p:spPr bwMode="auto">
          <a:xfrm>
            <a:off x="101600" y="1295400"/>
            <a:ext cx="89408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49" name="Line 3077"/>
          <p:cNvSpPr>
            <a:spLocks noChangeShapeType="1"/>
          </p:cNvSpPr>
          <p:nvPr/>
        </p:nvSpPr>
        <p:spPr bwMode="auto">
          <a:xfrm>
            <a:off x="222250" y="6781800"/>
            <a:ext cx="87884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Tree>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6DE6B-1417-4E9A-86C2-B1551E086A0F}"/>
              </a:ext>
            </a:extLst>
          </p:cNvPr>
          <p:cNvSpPr>
            <a:spLocks noGrp="1"/>
          </p:cNvSpPr>
          <p:nvPr>
            <p:ph type="title"/>
          </p:nvPr>
        </p:nvSpPr>
        <p:spPr/>
        <p:txBody>
          <a:bodyPr>
            <a:noAutofit/>
          </a:bodyPr>
          <a:lstStyle/>
          <a:p>
            <a:r>
              <a:rPr lang="en-US" sz="2000" dirty="0"/>
              <a:t>To combine variable X4, Click </a:t>
            </a:r>
            <a:r>
              <a:rPr lang="en-US" sz="2000" b="1" dirty="0"/>
              <a:t>Data &gt; Merge Files &gt; Add Variables&gt; Browse</a:t>
            </a:r>
            <a:r>
              <a:rPr lang="en-US" sz="2000" dirty="0"/>
              <a:t> select the preproperate file and click </a:t>
            </a:r>
            <a:r>
              <a:rPr lang="en-US" sz="2000" b="1" dirty="0"/>
              <a:t>Open &gt;Continue, Ok</a:t>
            </a:r>
            <a:br>
              <a:rPr lang="en-US" sz="2000" b="1" dirty="0"/>
            </a:br>
            <a:br>
              <a:rPr lang="en-US" sz="2000" b="1" dirty="0"/>
            </a:br>
            <a:r>
              <a:rPr lang="en-US" sz="2000" dirty="0"/>
              <a:t>Click on Data View to see the results</a:t>
            </a:r>
          </a:p>
        </p:txBody>
      </p:sp>
      <p:pic>
        <p:nvPicPr>
          <p:cNvPr id="5" name="Picture 4">
            <a:extLst>
              <a:ext uri="{FF2B5EF4-FFF2-40B4-BE49-F238E27FC236}">
                <a16:creationId xmlns:a16="http://schemas.microsoft.com/office/drawing/2014/main" id="{8AC22411-40AF-4CCC-B536-229324EBF252}"/>
              </a:ext>
            </a:extLst>
          </p:cNvPr>
          <p:cNvPicPr>
            <a:picLocks noChangeAspect="1"/>
          </p:cNvPicPr>
          <p:nvPr/>
        </p:nvPicPr>
        <p:blipFill>
          <a:blip r:embed="rId2"/>
          <a:stretch>
            <a:fillRect/>
          </a:stretch>
        </p:blipFill>
        <p:spPr>
          <a:xfrm>
            <a:off x="76200" y="1600200"/>
            <a:ext cx="8917424" cy="4343400"/>
          </a:xfrm>
          <a:prstGeom prst="rect">
            <a:avLst/>
          </a:prstGeom>
        </p:spPr>
      </p:pic>
    </p:spTree>
    <p:extLst>
      <p:ext uri="{BB962C8B-B14F-4D97-AF65-F5344CB8AC3E}">
        <p14:creationId xmlns:p14="http://schemas.microsoft.com/office/powerpoint/2010/main" val="26874708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1E0416E-95F9-45B4-BECC-64CB768F4B99}"/>
              </a:ext>
            </a:extLst>
          </p:cNvPr>
          <p:cNvSpPr>
            <a:spLocks noGrp="1"/>
          </p:cNvSpPr>
          <p:nvPr>
            <p:ph idx="1"/>
          </p:nvPr>
        </p:nvSpPr>
        <p:spPr>
          <a:xfrm>
            <a:off x="533400" y="228600"/>
            <a:ext cx="8229600" cy="4525963"/>
          </a:xfrm>
        </p:spPr>
        <p:txBody>
          <a:bodyPr/>
          <a:lstStyle/>
          <a:p>
            <a:pPr marL="0" indent="0">
              <a:buNone/>
            </a:pPr>
            <a:r>
              <a:rPr lang="en-US" altLang="en-US" dirty="0">
                <a:solidFill>
                  <a:srgbClr val="000200"/>
                </a:solidFill>
              </a:rPr>
              <a:t>Example:  The manufacturer of a women’s vitamin product is interested in determining the best advertising strategy.  Management is considering print ads in Vogue, Allure, Glamour, and Better Homes.  What type of analysis might be helpful? </a:t>
            </a:r>
          </a:p>
          <a:p>
            <a:pPr marL="0" indent="0">
              <a:buNone/>
            </a:pPr>
            <a:endParaRPr lang="en-US" dirty="0"/>
          </a:p>
        </p:txBody>
      </p:sp>
      <p:pic>
        <p:nvPicPr>
          <p:cNvPr id="2" name="Picture 1">
            <a:extLst>
              <a:ext uri="{FF2B5EF4-FFF2-40B4-BE49-F238E27FC236}">
                <a16:creationId xmlns:a16="http://schemas.microsoft.com/office/drawing/2014/main" id="{043B35BD-B706-4227-0932-C65CA92A2A88}"/>
              </a:ext>
            </a:extLst>
          </p:cNvPr>
          <p:cNvPicPr>
            <a:picLocks noChangeAspect="1"/>
          </p:cNvPicPr>
          <p:nvPr/>
        </p:nvPicPr>
        <p:blipFill>
          <a:blip r:embed="rId3"/>
          <a:stretch>
            <a:fillRect/>
          </a:stretch>
        </p:blipFill>
        <p:spPr>
          <a:xfrm>
            <a:off x="1513087" y="3306763"/>
            <a:ext cx="6270225" cy="2895600"/>
          </a:xfrm>
          <a:prstGeom prst="rect">
            <a:avLst/>
          </a:prstGeom>
        </p:spPr>
      </p:pic>
    </p:spTree>
    <p:extLst>
      <p:ext uri="{BB962C8B-B14F-4D97-AF65-F5344CB8AC3E}">
        <p14:creationId xmlns:p14="http://schemas.microsoft.com/office/powerpoint/2010/main" val="238092147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231DB6A-49BD-4C30-BDB6-2C5153B11666}"/>
              </a:ext>
            </a:extLst>
          </p:cNvPr>
          <p:cNvSpPr txBox="1"/>
          <p:nvPr/>
        </p:nvSpPr>
        <p:spPr>
          <a:xfrm>
            <a:off x="437147" y="228600"/>
            <a:ext cx="8501558" cy="1077218"/>
          </a:xfrm>
          <a:prstGeom prst="rect">
            <a:avLst/>
          </a:prstGeom>
          <a:noFill/>
        </p:spPr>
        <p:txBody>
          <a:bodyPr wrap="square" rtlCol="0">
            <a:spAutoFit/>
          </a:bodyPr>
          <a:lstStyle/>
          <a:p>
            <a:pPr algn="ctr"/>
            <a:r>
              <a:rPr lang="en-US" dirty="0"/>
              <a:t>Running TURF Analysis</a:t>
            </a:r>
          </a:p>
          <a:p>
            <a:r>
              <a:rPr lang="en-US" sz="2000" dirty="0"/>
              <a:t>Open file “</a:t>
            </a:r>
            <a:r>
              <a:rPr lang="en-US" sz="2000" dirty="0" err="1"/>
              <a:t>TURF.class.example.sav</a:t>
            </a:r>
            <a:r>
              <a:rPr lang="en-US" sz="2000" dirty="0"/>
              <a:t>” and click </a:t>
            </a:r>
            <a:r>
              <a:rPr lang="en-US" sz="2000" b="1" dirty="0"/>
              <a:t>Analysis, Descriptive Statistics, TURF Analysis</a:t>
            </a:r>
          </a:p>
        </p:txBody>
      </p:sp>
      <p:pic>
        <p:nvPicPr>
          <p:cNvPr id="7" name="Picture 6">
            <a:extLst>
              <a:ext uri="{FF2B5EF4-FFF2-40B4-BE49-F238E27FC236}">
                <a16:creationId xmlns:a16="http://schemas.microsoft.com/office/drawing/2014/main" id="{D4BB3FC5-065C-45B9-B803-E7C5FED4AF61}"/>
              </a:ext>
            </a:extLst>
          </p:cNvPr>
          <p:cNvPicPr>
            <a:picLocks noChangeAspect="1"/>
          </p:cNvPicPr>
          <p:nvPr/>
        </p:nvPicPr>
        <p:blipFill>
          <a:blip r:embed="rId2"/>
          <a:stretch>
            <a:fillRect/>
          </a:stretch>
        </p:blipFill>
        <p:spPr>
          <a:xfrm>
            <a:off x="185241" y="1600200"/>
            <a:ext cx="8773517" cy="4932695"/>
          </a:xfrm>
          <a:prstGeom prst="rect">
            <a:avLst/>
          </a:prstGeom>
        </p:spPr>
      </p:pic>
    </p:spTree>
    <p:extLst>
      <p:ext uri="{BB962C8B-B14F-4D97-AF65-F5344CB8AC3E}">
        <p14:creationId xmlns:p14="http://schemas.microsoft.com/office/powerpoint/2010/main" val="95847344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7E86E78-5CF0-40EA-A630-DE0D2F2F9CA9}"/>
              </a:ext>
            </a:extLst>
          </p:cNvPr>
          <p:cNvSpPr txBox="1"/>
          <p:nvPr/>
        </p:nvSpPr>
        <p:spPr>
          <a:xfrm>
            <a:off x="723899" y="551674"/>
            <a:ext cx="7696200" cy="461665"/>
          </a:xfrm>
          <a:prstGeom prst="rect">
            <a:avLst/>
          </a:prstGeom>
          <a:noFill/>
        </p:spPr>
        <p:txBody>
          <a:bodyPr wrap="square" rtlCol="0">
            <a:spAutoFit/>
          </a:bodyPr>
          <a:lstStyle/>
          <a:p>
            <a:r>
              <a:rPr lang="en-US" dirty="0"/>
              <a:t>Load the TURF variables, input the specs and click </a:t>
            </a:r>
            <a:r>
              <a:rPr lang="en-US" b="1" dirty="0"/>
              <a:t>Ok</a:t>
            </a:r>
          </a:p>
        </p:txBody>
      </p:sp>
      <p:pic>
        <p:nvPicPr>
          <p:cNvPr id="2" name="Picture 1">
            <a:extLst>
              <a:ext uri="{FF2B5EF4-FFF2-40B4-BE49-F238E27FC236}">
                <a16:creationId xmlns:a16="http://schemas.microsoft.com/office/drawing/2014/main" id="{5FF49FE0-78ED-4F0F-94CC-F9235D9D5709}"/>
              </a:ext>
            </a:extLst>
          </p:cNvPr>
          <p:cNvPicPr>
            <a:picLocks noChangeAspect="1"/>
          </p:cNvPicPr>
          <p:nvPr/>
        </p:nvPicPr>
        <p:blipFill>
          <a:blip r:embed="rId2"/>
          <a:stretch>
            <a:fillRect/>
          </a:stretch>
        </p:blipFill>
        <p:spPr>
          <a:xfrm>
            <a:off x="253008" y="1219200"/>
            <a:ext cx="8637984" cy="4856495"/>
          </a:xfrm>
          <a:prstGeom prst="rect">
            <a:avLst/>
          </a:prstGeom>
        </p:spPr>
      </p:pic>
    </p:spTree>
    <p:extLst>
      <p:ext uri="{BB962C8B-B14F-4D97-AF65-F5344CB8AC3E}">
        <p14:creationId xmlns:p14="http://schemas.microsoft.com/office/powerpoint/2010/main" val="353570227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C6FABC6-80A4-4B83-83F1-C6428040AB3D}"/>
              </a:ext>
            </a:extLst>
          </p:cNvPr>
          <p:cNvPicPr>
            <a:picLocks noChangeAspect="1"/>
          </p:cNvPicPr>
          <p:nvPr/>
        </p:nvPicPr>
        <p:blipFill>
          <a:blip r:embed="rId2"/>
          <a:stretch>
            <a:fillRect/>
          </a:stretch>
        </p:blipFill>
        <p:spPr>
          <a:xfrm>
            <a:off x="228600" y="1333500"/>
            <a:ext cx="8746066" cy="3935729"/>
          </a:xfrm>
          <a:prstGeom prst="rect">
            <a:avLst/>
          </a:prstGeom>
        </p:spPr>
      </p:pic>
    </p:spTree>
    <p:extLst>
      <p:ext uri="{BB962C8B-B14F-4D97-AF65-F5344CB8AC3E}">
        <p14:creationId xmlns:p14="http://schemas.microsoft.com/office/powerpoint/2010/main" val="29699304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857500"/>
            <a:ext cx="8229600" cy="1143000"/>
          </a:xfrm>
        </p:spPr>
        <p:txBody>
          <a:bodyPr/>
          <a:lstStyle/>
          <a:p>
            <a:r>
              <a:rPr lang="en-US" dirty="0"/>
              <a:t>SAS Software Basics</a:t>
            </a:r>
          </a:p>
        </p:txBody>
      </p:sp>
      <p:pic>
        <p:nvPicPr>
          <p:cNvPr id="4" name="Picture 3">
            <a:extLst>
              <a:ext uri="{FF2B5EF4-FFF2-40B4-BE49-F238E27FC236}">
                <a16:creationId xmlns:a16="http://schemas.microsoft.com/office/drawing/2014/main" id="{39616F16-688E-443A-9272-BBA9BC9F14DA}"/>
              </a:ext>
            </a:extLst>
          </p:cNvPr>
          <p:cNvPicPr>
            <a:picLocks noChangeAspect="1"/>
          </p:cNvPicPr>
          <p:nvPr/>
        </p:nvPicPr>
        <p:blipFill>
          <a:blip r:embed="rId2"/>
          <a:stretch>
            <a:fillRect/>
          </a:stretch>
        </p:blipFill>
        <p:spPr>
          <a:xfrm>
            <a:off x="838200" y="495300"/>
            <a:ext cx="2362200" cy="2362200"/>
          </a:xfrm>
          <a:prstGeom prst="rect">
            <a:avLst/>
          </a:prstGeom>
        </p:spPr>
      </p:pic>
    </p:spTree>
    <p:extLst>
      <p:ext uri="{BB962C8B-B14F-4D97-AF65-F5344CB8AC3E}">
        <p14:creationId xmlns:p14="http://schemas.microsoft.com/office/powerpoint/2010/main" val="21384946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EC5E638-85E0-4F2F-97C5-7BC5264BCDAB}"/>
              </a:ext>
            </a:extLst>
          </p:cNvPr>
          <p:cNvSpPr txBox="1"/>
          <p:nvPr/>
        </p:nvSpPr>
        <p:spPr>
          <a:xfrm>
            <a:off x="814372" y="64640"/>
            <a:ext cx="7720028" cy="6463308"/>
          </a:xfrm>
          <a:prstGeom prst="rect">
            <a:avLst/>
          </a:prstGeom>
          <a:noFill/>
        </p:spPr>
        <p:txBody>
          <a:bodyPr wrap="square" rtlCol="0">
            <a:spAutoFit/>
          </a:bodyPr>
          <a:lstStyle/>
          <a:p>
            <a:r>
              <a:rPr lang="en-US" b="1" dirty="0"/>
              <a:t>Getting Started with SAS</a:t>
            </a:r>
          </a:p>
          <a:p>
            <a:endParaRPr lang="en-US" dirty="0"/>
          </a:p>
          <a:p>
            <a:r>
              <a:rPr lang="en-US" dirty="0"/>
              <a:t>Whether using the SAS Windows Environment or SAS OnDemand for Academics (which uses SAS Studio), the environment is essentially the same.  </a:t>
            </a:r>
          </a:p>
          <a:p>
            <a:endParaRPr lang="en-US" dirty="0"/>
          </a:p>
          <a:p>
            <a:r>
              <a:rPr lang="en-US" dirty="0"/>
              <a:t>The environment consists of the following:</a:t>
            </a:r>
          </a:p>
          <a:p>
            <a:endParaRPr lang="en-US" dirty="0"/>
          </a:p>
          <a:p>
            <a:r>
              <a:rPr lang="en-US" dirty="0"/>
              <a:t>-Editor window (programming window): Contains your program statements.</a:t>
            </a:r>
          </a:p>
          <a:p>
            <a:endParaRPr lang="en-US" dirty="0"/>
          </a:p>
          <a:p>
            <a:r>
              <a:rPr lang="en-US" dirty="0"/>
              <a:t>-Log window: Contains a “log” of the processing of your program.</a:t>
            </a:r>
          </a:p>
          <a:p>
            <a:endParaRPr lang="en-US" dirty="0"/>
          </a:p>
          <a:p>
            <a:r>
              <a:rPr lang="en-US" dirty="0"/>
              <a:t>-Output window: Contains the output generated by the SAS procedures.</a:t>
            </a:r>
          </a:p>
          <a:p>
            <a:endParaRPr lang="en-US" dirty="0"/>
          </a:p>
          <a:p>
            <a:endParaRPr lang="en-US" dirty="0"/>
          </a:p>
          <a:p>
            <a:r>
              <a:rPr lang="en-US" dirty="0"/>
              <a:t>Data Steps and Proc Steps</a:t>
            </a:r>
          </a:p>
          <a:p>
            <a:endParaRPr lang="en-US" dirty="0"/>
          </a:p>
          <a:p>
            <a:r>
              <a:rPr lang="en-US" dirty="0"/>
              <a:t>	SAS is organized into steps</a:t>
            </a:r>
          </a:p>
          <a:p>
            <a:r>
              <a:rPr lang="en-US" dirty="0"/>
              <a:t>		</a:t>
            </a:r>
            <a:r>
              <a:rPr lang="en-US" u="sng" dirty="0"/>
              <a:t>Data steps</a:t>
            </a:r>
            <a:r>
              <a:rPr lang="en-US" dirty="0"/>
              <a:t>: used to put data into a form that SAS can process</a:t>
            </a:r>
          </a:p>
          <a:p>
            <a:r>
              <a:rPr lang="en-US" dirty="0"/>
              <a:t>                                                        (e.g., read, write, perform calculations)</a:t>
            </a:r>
          </a:p>
          <a:p>
            <a:r>
              <a:rPr lang="en-US" dirty="0"/>
              <a:t>		</a:t>
            </a:r>
            <a:r>
              <a:rPr lang="en-US" u="sng" dirty="0"/>
              <a:t>Proc steps</a:t>
            </a:r>
            <a:r>
              <a:rPr lang="en-US" dirty="0"/>
              <a:t>: use procedures to do something to the data</a:t>
            </a:r>
          </a:p>
          <a:p>
            <a:r>
              <a:rPr lang="en-US" dirty="0"/>
              <a:t>                                                       (e.g., sort, analyze, print)</a:t>
            </a:r>
          </a:p>
          <a:p>
            <a:endParaRPr lang="en-US" dirty="0"/>
          </a:p>
          <a:p>
            <a:r>
              <a:rPr lang="en-US" dirty="0"/>
              <a:t>Statements end with a semicolon;</a:t>
            </a:r>
          </a:p>
        </p:txBody>
      </p:sp>
    </p:spTree>
    <p:extLst>
      <p:ext uri="{BB962C8B-B14F-4D97-AF65-F5344CB8AC3E}">
        <p14:creationId xmlns:p14="http://schemas.microsoft.com/office/powerpoint/2010/main" val="333301729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654A7E0-5362-410A-9189-162AE563DD71}"/>
              </a:ext>
            </a:extLst>
          </p:cNvPr>
          <p:cNvPicPr>
            <a:picLocks noChangeAspect="1"/>
          </p:cNvPicPr>
          <p:nvPr/>
        </p:nvPicPr>
        <p:blipFill>
          <a:blip r:embed="rId2"/>
          <a:stretch>
            <a:fillRect/>
          </a:stretch>
        </p:blipFill>
        <p:spPr>
          <a:xfrm>
            <a:off x="0" y="916405"/>
            <a:ext cx="9144000" cy="5715000"/>
          </a:xfrm>
          <a:prstGeom prst="rect">
            <a:avLst/>
          </a:prstGeom>
        </p:spPr>
      </p:pic>
      <p:sp>
        <p:nvSpPr>
          <p:cNvPr id="6" name="TextBox 5">
            <a:extLst>
              <a:ext uri="{FF2B5EF4-FFF2-40B4-BE49-F238E27FC236}">
                <a16:creationId xmlns:a16="http://schemas.microsoft.com/office/drawing/2014/main" id="{E3246CA9-5945-4593-BA72-1204263117D2}"/>
              </a:ext>
            </a:extLst>
          </p:cNvPr>
          <p:cNvSpPr txBox="1"/>
          <p:nvPr/>
        </p:nvSpPr>
        <p:spPr>
          <a:xfrm>
            <a:off x="5821397" y="2022615"/>
            <a:ext cx="1174377" cy="646331"/>
          </a:xfrm>
          <a:prstGeom prst="rect">
            <a:avLst/>
          </a:prstGeom>
          <a:noFill/>
        </p:spPr>
        <p:txBody>
          <a:bodyPr wrap="square" rtlCol="0">
            <a:spAutoFit/>
          </a:bodyPr>
          <a:lstStyle/>
          <a:p>
            <a:r>
              <a:rPr lang="en-US" dirty="0"/>
              <a:t>Editor Window</a:t>
            </a:r>
          </a:p>
        </p:txBody>
      </p:sp>
      <p:sp>
        <p:nvSpPr>
          <p:cNvPr id="8" name="TextBox 7">
            <a:extLst>
              <a:ext uri="{FF2B5EF4-FFF2-40B4-BE49-F238E27FC236}">
                <a16:creationId xmlns:a16="http://schemas.microsoft.com/office/drawing/2014/main" id="{25C92ED4-1745-4D50-AA50-9795A834750A}"/>
              </a:ext>
            </a:extLst>
          </p:cNvPr>
          <p:cNvSpPr txBox="1"/>
          <p:nvPr/>
        </p:nvSpPr>
        <p:spPr>
          <a:xfrm>
            <a:off x="4241250" y="3232566"/>
            <a:ext cx="1174377" cy="646331"/>
          </a:xfrm>
          <a:prstGeom prst="rect">
            <a:avLst/>
          </a:prstGeom>
          <a:noFill/>
        </p:spPr>
        <p:txBody>
          <a:bodyPr wrap="square" rtlCol="0">
            <a:spAutoFit/>
          </a:bodyPr>
          <a:lstStyle/>
          <a:p>
            <a:r>
              <a:rPr lang="en-US" dirty="0"/>
              <a:t>Log Window</a:t>
            </a:r>
          </a:p>
        </p:txBody>
      </p:sp>
      <p:sp>
        <p:nvSpPr>
          <p:cNvPr id="10" name="TextBox 9">
            <a:extLst>
              <a:ext uri="{FF2B5EF4-FFF2-40B4-BE49-F238E27FC236}">
                <a16:creationId xmlns:a16="http://schemas.microsoft.com/office/drawing/2014/main" id="{0B6CDF93-7C90-4B2F-BF05-66DE0897D30E}"/>
              </a:ext>
            </a:extLst>
          </p:cNvPr>
          <p:cNvSpPr txBox="1"/>
          <p:nvPr/>
        </p:nvSpPr>
        <p:spPr>
          <a:xfrm>
            <a:off x="2548808" y="4870666"/>
            <a:ext cx="1174377" cy="646331"/>
          </a:xfrm>
          <a:prstGeom prst="rect">
            <a:avLst/>
          </a:prstGeom>
          <a:noFill/>
        </p:spPr>
        <p:txBody>
          <a:bodyPr wrap="square" rtlCol="0">
            <a:spAutoFit/>
          </a:bodyPr>
          <a:lstStyle/>
          <a:p>
            <a:r>
              <a:rPr lang="en-US" dirty="0"/>
              <a:t>Output Window</a:t>
            </a:r>
          </a:p>
        </p:txBody>
      </p:sp>
      <p:cxnSp>
        <p:nvCxnSpPr>
          <p:cNvPr id="14" name="Straight Arrow Connector 13">
            <a:extLst>
              <a:ext uri="{FF2B5EF4-FFF2-40B4-BE49-F238E27FC236}">
                <a16:creationId xmlns:a16="http://schemas.microsoft.com/office/drawing/2014/main" id="{67CE2373-C321-4869-AD12-ED2D9E03192F}"/>
              </a:ext>
            </a:extLst>
          </p:cNvPr>
          <p:cNvCxnSpPr/>
          <p:nvPr/>
        </p:nvCxnSpPr>
        <p:spPr>
          <a:xfrm flipV="1">
            <a:off x="4146884" y="2668946"/>
            <a:ext cx="2021305" cy="33468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C8C944F2-EC95-41F1-937F-04B32CA6AAE1}"/>
              </a:ext>
            </a:extLst>
          </p:cNvPr>
          <p:cNvCxnSpPr/>
          <p:nvPr/>
        </p:nvCxnSpPr>
        <p:spPr>
          <a:xfrm flipV="1">
            <a:off x="3400926" y="3878897"/>
            <a:ext cx="1171074" cy="21368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37981F4E-80C4-4186-B175-7388EF2BBCDB}"/>
              </a:ext>
            </a:extLst>
          </p:cNvPr>
          <p:cNvCxnSpPr/>
          <p:nvPr/>
        </p:nvCxnSpPr>
        <p:spPr>
          <a:xfrm flipV="1">
            <a:off x="2286000" y="5516997"/>
            <a:ext cx="393032" cy="4987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0BBD6BA3-7F89-4DDA-98F0-97EB0439CC71}"/>
              </a:ext>
            </a:extLst>
          </p:cNvPr>
          <p:cNvSpPr txBox="1"/>
          <p:nvPr/>
        </p:nvSpPr>
        <p:spPr>
          <a:xfrm>
            <a:off x="2654968" y="378272"/>
            <a:ext cx="4932948" cy="369332"/>
          </a:xfrm>
          <a:prstGeom prst="rect">
            <a:avLst/>
          </a:prstGeom>
          <a:noFill/>
        </p:spPr>
        <p:txBody>
          <a:bodyPr wrap="square" rtlCol="0">
            <a:spAutoFit/>
          </a:bodyPr>
          <a:lstStyle/>
          <a:p>
            <a:r>
              <a:rPr lang="en-US" dirty="0"/>
              <a:t>SAS Windows Environment</a:t>
            </a:r>
          </a:p>
        </p:txBody>
      </p:sp>
    </p:spTree>
    <p:extLst>
      <p:ext uri="{BB962C8B-B14F-4D97-AF65-F5344CB8AC3E}">
        <p14:creationId xmlns:p14="http://schemas.microsoft.com/office/powerpoint/2010/main" val="388953691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FDBFDC5-2F59-443D-A13B-5AA050101CD0}"/>
              </a:ext>
            </a:extLst>
          </p:cNvPr>
          <p:cNvSpPr txBox="1"/>
          <p:nvPr/>
        </p:nvSpPr>
        <p:spPr>
          <a:xfrm>
            <a:off x="1893912" y="247898"/>
            <a:ext cx="6840070" cy="369332"/>
          </a:xfrm>
          <a:prstGeom prst="rect">
            <a:avLst/>
          </a:prstGeom>
          <a:noFill/>
        </p:spPr>
        <p:txBody>
          <a:bodyPr wrap="square" rtlCol="0">
            <a:spAutoFit/>
          </a:bodyPr>
          <a:lstStyle/>
          <a:p>
            <a:r>
              <a:rPr lang="en-US" dirty="0"/>
              <a:t>SAS ODA: SAS Studio Environment</a:t>
            </a:r>
          </a:p>
        </p:txBody>
      </p:sp>
      <p:sp>
        <p:nvSpPr>
          <p:cNvPr id="7" name="TextBox 6">
            <a:extLst>
              <a:ext uri="{FF2B5EF4-FFF2-40B4-BE49-F238E27FC236}">
                <a16:creationId xmlns:a16="http://schemas.microsoft.com/office/drawing/2014/main" id="{7DA6A94C-1388-49FA-8A22-131D7EEC9B65}"/>
              </a:ext>
            </a:extLst>
          </p:cNvPr>
          <p:cNvSpPr txBox="1"/>
          <p:nvPr/>
        </p:nvSpPr>
        <p:spPr>
          <a:xfrm>
            <a:off x="1343079" y="1004016"/>
            <a:ext cx="1604683" cy="1200329"/>
          </a:xfrm>
          <a:prstGeom prst="rect">
            <a:avLst/>
          </a:prstGeom>
          <a:noFill/>
        </p:spPr>
        <p:txBody>
          <a:bodyPr wrap="square" rtlCol="0">
            <a:spAutoFit/>
          </a:bodyPr>
          <a:lstStyle/>
          <a:p>
            <a:pPr algn="ctr"/>
            <a:r>
              <a:rPr lang="en-US" dirty="0"/>
              <a:t>Code window contains SAS program statements</a:t>
            </a:r>
          </a:p>
        </p:txBody>
      </p:sp>
      <p:sp>
        <p:nvSpPr>
          <p:cNvPr id="9" name="TextBox 8">
            <a:extLst>
              <a:ext uri="{FF2B5EF4-FFF2-40B4-BE49-F238E27FC236}">
                <a16:creationId xmlns:a16="http://schemas.microsoft.com/office/drawing/2014/main" id="{03C91F42-5B27-49B1-BA9C-C3F783A29F01}"/>
              </a:ext>
            </a:extLst>
          </p:cNvPr>
          <p:cNvSpPr txBox="1"/>
          <p:nvPr/>
        </p:nvSpPr>
        <p:spPr>
          <a:xfrm>
            <a:off x="4082306" y="1448140"/>
            <a:ext cx="1604683" cy="646331"/>
          </a:xfrm>
          <a:prstGeom prst="rect">
            <a:avLst/>
          </a:prstGeom>
          <a:noFill/>
        </p:spPr>
        <p:txBody>
          <a:bodyPr wrap="square" rtlCol="0">
            <a:spAutoFit/>
          </a:bodyPr>
          <a:lstStyle/>
          <a:p>
            <a:pPr algn="ctr"/>
            <a:r>
              <a:rPr lang="en-US" dirty="0"/>
              <a:t>Log window tab</a:t>
            </a:r>
          </a:p>
        </p:txBody>
      </p:sp>
      <p:sp>
        <p:nvSpPr>
          <p:cNvPr id="11" name="TextBox 10">
            <a:extLst>
              <a:ext uri="{FF2B5EF4-FFF2-40B4-BE49-F238E27FC236}">
                <a16:creationId xmlns:a16="http://schemas.microsoft.com/office/drawing/2014/main" id="{219DF276-9803-4C31-988F-09A4CE7D26C9}"/>
              </a:ext>
            </a:extLst>
          </p:cNvPr>
          <p:cNvSpPr txBox="1"/>
          <p:nvPr/>
        </p:nvSpPr>
        <p:spPr>
          <a:xfrm>
            <a:off x="6523589" y="1448139"/>
            <a:ext cx="1604683" cy="646331"/>
          </a:xfrm>
          <a:prstGeom prst="rect">
            <a:avLst/>
          </a:prstGeom>
          <a:noFill/>
        </p:spPr>
        <p:txBody>
          <a:bodyPr wrap="square" rtlCol="0">
            <a:spAutoFit/>
          </a:bodyPr>
          <a:lstStyle/>
          <a:p>
            <a:pPr algn="ctr"/>
            <a:r>
              <a:rPr lang="en-US" dirty="0"/>
              <a:t>Results window tab</a:t>
            </a:r>
          </a:p>
        </p:txBody>
      </p:sp>
      <p:pic>
        <p:nvPicPr>
          <p:cNvPr id="2" name="Picture 1">
            <a:extLst>
              <a:ext uri="{FF2B5EF4-FFF2-40B4-BE49-F238E27FC236}">
                <a16:creationId xmlns:a16="http://schemas.microsoft.com/office/drawing/2014/main" id="{CD85014E-DF9C-4894-B227-BD7D85D96568}"/>
              </a:ext>
            </a:extLst>
          </p:cNvPr>
          <p:cNvPicPr>
            <a:picLocks noChangeAspect="1"/>
          </p:cNvPicPr>
          <p:nvPr/>
        </p:nvPicPr>
        <p:blipFill>
          <a:blip r:embed="rId2"/>
          <a:stretch>
            <a:fillRect/>
          </a:stretch>
        </p:blipFill>
        <p:spPr>
          <a:xfrm>
            <a:off x="383084" y="3236741"/>
            <a:ext cx="8350898" cy="1416915"/>
          </a:xfrm>
          <a:prstGeom prst="rect">
            <a:avLst/>
          </a:prstGeom>
        </p:spPr>
      </p:pic>
      <p:cxnSp>
        <p:nvCxnSpPr>
          <p:cNvPr id="4" name="Straight Arrow Connector 3">
            <a:extLst>
              <a:ext uri="{FF2B5EF4-FFF2-40B4-BE49-F238E27FC236}">
                <a16:creationId xmlns:a16="http://schemas.microsoft.com/office/drawing/2014/main" id="{D3AA24C3-A589-4DBE-8D4A-A908D6D16CE0}"/>
              </a:ext>
            </a:extLst>
          </p:cNvPr>
          <p:cNvCxnSpPr>
            <a:stCxn id="7" idx="2"/>
          </p:cNvCxnSpPr>
          <p:nvPr/>
        </p:nvCxnSpPr>
        <p:spPr>
          <a:xfrm>
            <a:off x="2145421" y="2204345"/>
            <a:ext cx="243216" cy="15372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D5E64EF6-C877-4A4A-899E-3807C979D15C}"/>
              </a:ext>
            </a:extLst>
          </p:cNvPr>
          <p:cNvCxnSpPr>
            <a:stCxn id="9" idx="2"/>
          </p:cNvCxnSpPr>
          <p:nvPr/>
        </p:nvCxnSpPr>
        <p:spPr>
          <a:xfrm flipH="1">
            <a:off x="2947762" y="2094471"/>
            <a:ext cx="1936886" cy="16004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9A1150BD-0BC8-4A7C-8048-56FCF9B2AB3F}"/>
              </a:ext>
            </a:extLst>
          </p:cNvPr>
          <p:cNvCxnSpPr>
            <a:stCxn id="11" idx="2"/>
          </p:cNvCxnSpPr>
          <p:nvPr/>
        </p:nvCxnSpPr>
        <p:spPr>
          <a:xfrm flipH="1">
            <a:off x="3523181" y="2094470"/>
            <a:ext cx="3802750" cy="15537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65181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400"/>
            <a:ext cx="8229600" cy="792162"/>
          </a:xfrm>
        </p:spPr>
        <p:txBody>
          <a:bodyPr>
            <a:normAutofit fontScale="90000"/>
          </a:bodyPr>
          <a:lstStyle/>
          <a:p>
            <a:r>
              <a:rPr lang="en-US" dirty="0"/>
              <a:t>SAS Basics</a:t>
            </a:r>
            <a:br>
              <a:rPr lang="en-US" dirty="0"/>
            </a:br>
            <a:endParaRPr lang="en-US" dirty="0"/>
          </a:p>
        </p:txBody>
      </p:sp>
      <p:sp>
        <p:nvSpPr>
          <p:cNvPr id="3" name="Content Placeholder 2"/>
          <p:cNvSpPr>
            <a:spLocks noGrp="1"/>
          </p:cNvSpPr>
          <p:nvPr>
            <p:ph idx="1"/>
          </p:nvPr>
        </p:nvSpPr>
        <p:spPr/>
        <p:txBody>
          <a:bodyPr>
            <a:normAutofit fontScale="92500" lnSpcReduction="20000"/>
          </a:bodyPr>
          <a:lstStyle/>
          <a:p>
            <a:r>
              <a:rPr lang="en-US" dirty="0"/>
              <a:t>As an exercise:</a:t>
            </a:r>
          </a:p>
          <a:p>
            <a:pPr lvl="1"/>
            <a:r>
              <a:rPr lang="en-US" dirty="0"/>
              <a:t>read in the satisfaction data from the Excel file “OverallSatData.xlsx”</a:t>
            </a:r>
          </a:p>
          <a:p>
            <a:pPr lvl="1"/>
            <a:r>
              <a:rPr lang="en-US" dirty="0"/>
              <a:t>Label the file</a:t>
            </a:r>
          </a:p>
          <a:p>
            <a:pPr lvl="1"/>
            <a:r>
              <a:rPr lang="en-US" dirty="0"/>
              <a:t>Construct a frequency distribution and histogram of the satisfaction scores, and obtain the descriptive statistics</a:t>
            </a:r>
          </a:p>
          <a:p>
            <a:pPr lvl="1"/>
            <a:r>
              <a:rPr lang="en-US" dirty="0"/>
              <a:t>Create a 0/1 variable indicating top two box score</a:t>
            </a:r>
          </a:p>
          <a:p>
            <a:pPr lvl="1"/>
            <a:r>
              <a:rPr lang="en-US" dirty="0"/>
              <a:t>Construct a 95% interval estimate for the proportion of top 2 box responses.</a:t>
            </a:r>
          </a:p>
          <a:p>
            <a:pPr lvl="1"/>
            <a:r>
              <a:rPr lang="en-US" dirty="0"/>
              <a:t>Save the file created as a SAS file</a:t>
            </a:r>
          </a:p>
        </p:txBody>
      </p:sp>
    </p:spTree>
    <p:extLst>
      <p:ext uri="{BB962C8B-B14F-4D97-AF65-F5344CB8AC3E}">
        <p14:creationId xmlns:p14="http://schemas.microsoft.com/office/powerpoint/2010/main" val="11793521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Content Placeholder 1"/>
          <p:cNvSpPr>
            <a:spLocks noGrp="1"/>
          </p:cNvSpPr>
          <p:nvPr>
            <p:ph idx="1"/>
          </p:nvPr>
        </p:nvSpPr>
        <p:spPr>
          <a:xfrm>
            <a:off x="533400" y="1219200"/>
            <a:ext cx="8229600" cy="4525963"/>
          </a:xfrm>
        </p:spPr>
        <p:txBody>
          <a:bodyPr>
            <a:normAutofit fontScale="85000" lnSpcReduction="20000"/>
          </a:bodyPr>
          <a:lstStyle/>
          <a:p>
            <a:pPr eaLnBrk="1" hangingPunct="1">
              <a:buFont typeface="Wingdings 3" pitchFamily="-72" charset="2"/>
              <a:buNone/>
            </a:pPr>
            <a:r>
              <a:rPr lang="en-US" u="sng" dirty="0"/>
              <a:t>Basic Excel Functions</a:t>
            </a:r>
            <a:endParaRPr lang="en-US" dirty="0"/>
          </a:p>
          <a:p>
            <a:pPr eaLnBrk="1" hangingPunct="1"/>
            <a:r>
              <a:rPr lang="en-US" dirty="0"/>
              <a:t>=MIN(</a:t>
            </a:r>
            <a:r>
              <a:rPr lang="en-US" i="1" dirty="0"/>
              <a:t>range</a:t>
            </a:r>
            <a:r>
              <a:rPr lang="en-US" dirty="0"/>
              <a:t>)</a:t>
            </a:r>
          </a:p>
          <a:p>
            <a:pPr eaLnBrk="1" hangingPunct="1"/>
            <a:r>
              <a:rPr lang="en-US" dirty="0"/>
              <a:t>=MAX(</a:t>
            </a:r>
            <a:r>
              <a:rPr lang="en-US" i="1" dirty="0"/>
              <a:t>range</a:t>
            </a:r>
            <a:r>
              <a:rPr lang="en-US" dirty="0"/>
              <a:t>)</a:t>
            </a:r>
          </a:p>
          <a:p>
            <a:pPr eaLnBrk="1" hangingPunct="1"/>
            <a:r>
              <a:rPr lang="en-US" dirty="0"/>
              <a:t>=SUM(</a:t>
            </a:r>
            <a:r>
              <a:rPr lang="en-US" i="1" dirty="0"/>
              <a:t>range</a:t>
            </a:r>
            <a:r>
              <a:rPr lang="en-US" dirty="0"/>
              <a:t>)</a:t>
            </a:r>
          </a:p>
          <a:p>
            <a:pPr eaLnBrk="1" hangingPunct="1"/>
            <a:r>
              <a:rPr lang="en-US" dirty="0"/>
              <a:t>=AVERAGE(</a:t>
            </a:r>
            <a:r>
              <a:rPr lang="en-US" i="1" dirty="0"/>
              <a:t>range</a:t>
            </a:r>
            <a:r>
              <a:rPr lang="en-US" dirty="0"/>
              <a:t>)</a:t>
            </a:r>
          </a:p>
          <a:p>
            <a:pPr eaLnBrk="1" hangingPunct="1"/>
            <a:r>
              <a:rPr lang="en-US" dirty="0"/>
              <a:t>=STDEV(range)</a:t>
            </a:r>
          </a:p>
          <a:p>
            <a:pPr eaLnBrk="1" hangingPunct="1"/>
            <a:r>
              <a:rPr lang="en-US" dirty="0"/>
              <a:t>=COUNT(</a:t>
            </a:r>
            <a:r>
              <a:rPr lang="en-US" i="1" dirty="0"/>
              <a:t>range</a:t>
            </a:r>
            <a:r>
              <a:rPr lang="en-US" dirty="0"/>
              <a:t>)</a:t>
            </a:r>
          </a:p>
          <a:p>
            <a:pPr eaLnBrk="1" hangingPunct="1"/>
            <a:r>
              <a:rPr lang="en-US" dirty="0"/>
              <a:t>=COUNTIF(</a:t>
            </a:r>
            <a:r>
              <a:rPr lang="en-US" i="1" dirty="0" err="1"/>
              <a:t>range,criteria</a:t>
            </a:r>
            <a:r>
              <a:rPr lang="en-US" dirty="0"/>
              <a:t>)</a:t>
            </a:r>
          </a:p>
          <a:p>
            <a:r>
              <a:rPr lang="en-US" dirty="0"/>
              <a:t>=SUMIF(</a:t>
            </a:r>
            <a:r>
              <a:rPr lang="en-US" i="1" dirty="0" err="1"/>
              <a:t>range,criteria</a:t>
            </a:r>
            <a:r>
              <a:rPr lang="en-US" dirty="0"/>
              <a:t>)</a:t>
            </a:r>
          </a:p>
          <a:p>
            <a:r>
              <a:rPr lang="en-US" dirty="0"/>
              <a:t>=AVERAGEIF(</a:t>
            </a:r>
            <a:r>
              <a:rPr lang="en-US" i="1" dirty="0" err="1"/>
              <a:t>range,criteria</a:t>
            </a:r>
            <a:r>
              <a:rPr lang="en-US" dirty="0"/>
              <a:t>)</a:t>
            </a:r>
          </a:p>
          <a:p>
            <a:pPr eaLnBrk="1" hangingPunct="1"/>
            <a:endParaRPr lang="en-US" dirty="0"/>
          </a:p>
          <a:p>
            <a:pPr eaLnBrk="1" hangingPunct="1"/>
            <a:endParaRPr lang="en-US" dirty="0"/>
          </a:p>
          <a:p>
            <a:pPr eaLnBrk="1" hangingPunct="1"/>
            <a:endParaRPr lang="en-US" dirty="0"/>
          </a:p>
          <a:p>
            <a:pPr eaLnBrk="1" hangingPunct="1"/>
            <a:endParaRPr lang="en-US" dirty="0"/>
          </a:p>
        </p:txBody>
      </p:sp>
      <p:sp>
        <p:nvSpPr>
          <p:cNvPr id="5" name="Title 4"/>
          <p:cNvSpPr>
            <a:spLocks noGrp="1"/>
          </p:cNvSpPr>
          <p:nvPr>
            <p:ph type="title"/>
          </p:nvPr>
        </p:nvSpPr>
        <p:spPr/>
        <p:txBody>
          <a:bodyPr/>
          <a:lstStyle/>
          <a:p>
            <a:pPr eaLnBrk="1" fontAlgn="auto" hangingPunct="1">
              <a:spcAft>
                <a:spcPts val="0"/>
              </a:spcAft>
              <a:defRPr/>
            </a:pPr>
            <a:r>
              <a:rPr lang="en-US" sz="3200" dirty="0">
                <a:ea typeface="+mj-ea"/>
                <a:cs typeface="+mj-cs"/>
              </a:rPr>
              <a:t>Spreadsheet Basics</a:t>
            </a:r>
          </a:p>
        </p:txBody>
      </p:sp>
      <p:sp>
        <p:nvSpPr>
          <p:cNvPr id="41988" name="Slide Number Placeholder 5"/>
          <p:cNvSpPr>
            <a:spLocks noGrp="1"/>
          </p:cNvSpPr>
          <p:nvPr>
            <p:ph type="sldNum" sz="quarter" idx="11"/>
          </p:nvPr>
        </p:nvSpPr>
        <p:spPr bwMode="auto">
          <a:ln>
            <a:miter lim="800000"/>
            <a:headEnd/>
            <a:tailEnd/>
          </a:ln>
        </p:spPr>
        <p:txBody>
          <a:bodyPr wrap="square" lIns="91440" tIns="45720" rIns="91440" bIns="45720" numCol="1" anchorCtr="0" compatLnSpc="1">
            <a:prstTxWarp prst="textNoShape">
              <a:avLst/>
            </a:prstTxWarp>
          </a:bodyPr>
          <a:lstStyle/>
          <a:p>
            <a:pPr fontAlgn="base">
              <a:spcBef>
                <a:spcPct val="0"/>
              </a:spcBef>
              <a:spcAft>
                <a:spcPct val="0"/>
              </a:spcAft>
              <a:defRPr/>
            </a:pPr>
            <a:r>
              <a:rPr lang="en-US">
                <a:ea typeface="ＭＳ Ｐゴシック" pitchFamily="-72" charset="-128"/>
                <a:cs typeface="ＭＳ Ｐゴシック" pitchFamily="-72" charset="-128"/>
              </a:rPr>
              <a:t>2-</a:t>
            </a:r>
            <a:fld id="{94317D1D-3185-4169-8B12-B357DBB4656A}" type="slidenum">
              <a:rPr lang="en-US">
                <a:ea typeface="ＭＳ Ｐゴシック" pitchFamily="-72" charset="-128"/>
                <a:cs typeface="ＭＳ Ｐゴシック" pitchFamily="-72" charset="-128"/>
              </a:rPr>
              <a:pPr fontAlgn="base">
                <a:spcBef>
                  <a:spcPct val="0"/>
                </a:spcBef>
                <a:spcAft>
                  <a:spcPct val="0"/>
                </a:spcAft>
                <a:defRPr/>
              </a:pPr>
              <a:t>5</a:t>
            </a:fld>
            <a:endParaRPr lang="en-US">
              <a:ea typeface="ＭＳ Ｐゴシック" pitchFamily="-72" charset="-128"/>
              <a:cs typeface="ＭＳ Ｐゴシック" pitchFamily="-72" charset="-128"/>
            </a:endParaRPr>
          </a:p>
        </p:txBody>
      </p:sp>
    </p:spTree>
    <p:extLst>
      <p:ext uri="{BB962C8B-B14F-4D97-AF65-F5344CB8AC3E}">
        <p14:creationId xmlns:p14="http://schemas.microsoft.com/office/powerpoint/2010/main" val="46788119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E417A-C3DA-4F28-9FED-50042F34332F}"/>
              </a:ext>
            </a:extLst>
          </p:cNvPr>
          <p:cNvSpPr>
            <a:spLocks noGrp="1"/>
          </p:cNvSpPr>
          <p:nvPr>
            <p:ph type="title"/>
          </p:nvPr>
        </p:nvSpPr>
        <p:spPr>
          <a:xfrm>
            <a:off x="457200" y="58716"/>
            <a:ext cx="8229600" cy="398484"/>
          </a:xfrm>
        </p:spPr>
        <p:txBody>
          <a:bodyPr>
            <a:normAutofit/>
          </a:bodyPr>
          <a:lstStyle/>
          <a:p>
            <a:r>
              <a:rPr lang="en-US" sz="2000" dirty="0"/>
              <a:t>SAS On Demand for Academics (SAS ODA): Uploading Local Data </a:t>
            </a:r>
          </a:p>
        </p:txBody>
      </p:sp>
      <p:pic>
        <p:nvPicPr>
          <p:cNvPr id="4" name="Picture 3">
            <a:extLst>
              <a:ext uri="{FF2B5EF4-FFF2-40B4-BE49-F238E27FC236}">
                <a16:creationId xmlns:a16="http://schemas.microsoft.com/office/drawing/2014/main" id="{67A1D533-9F6D-47C0-A48F-33331424D082}"/>
              </a:ext>
            </a:extLst>
          </p:cNvPr>
          <p:cNvPicPr>
            <a:picLocks noChangeAspect="1"/>
          </p:cNvPicPr>
          <p:nvPr/>
        </p:nvPicPr>
        <p:blipFill>
          <a:blip r:embed="rId2"/>
          <a:stretch>
            <a:fillRect/>
          </a:stretch>
        </p:blipFill>
        <p:spPr>
          <a:xfrm>
            <a:off x="152400" y="1032356"/>
            <a:ext cx="3487214" cy="2709907"/>
          </a:xfrm>
          <a:prstGeom prst="rect">
            <a:avLst/>
          </a:prstGeom>
        </p:spPr>
      </p:pic>
      <p:pic>
        <p:nvPicPr>
          <p:cNvPr id="5" name="Picture 4">
            <a:extLst>
              <a:ext uri="{FF2B5EF4-FFF2-40B4-BE49-F238E27FC236}">
                <a16:creationId xmlns:a16="http://schemas.microsoft.com/office/drawing/2014/main" id="{7AD959DC-FA9B-48FD-917F-DDC01BEFE1EF}"/>
              </a:ext>
            </a:extLst>
          </p:cNvPr>
          <p:cNvPicPr>
            <a:picLocks noChangeAspect="1"/>
          </p:cNvPicPr>
          <p:nvPr/>
        </p:nvPicPr>
        <p:blipFill>
          <a:blip r:embed="rId3"/>
          <a:stretch>
            <a:fillRect/>
          </a:stretch>
        </p:blipFill>
        <p:spPr>
          <a:xfrm>
            <a:off x="4267200" y="936531"/>
            <a:ext cx="3985952" cy="2286000"/>
          </a:xfrm>
          <a:prstGeom prst="rect">
            <a:avLst/>
          </a:prstGeom>
        </p:spPr>
      </p:pic>
      <p:pic>
        <p:nvPicPr>
          <p:cNvPr id="6" name="Picture 5">
            <a:extLst>
              <a:ext uri="{FF2B5EF4-FFF2-40B4-BE49-F238E27FC236}">
                <a16:creationId xmlns:a16="http://schemas.microsoft.com/office/drawing/2014/main" id="{313696F2-CDCD-446A-A084-E22C3577D9D7}"/>
              </a:ext>
            </a:extLst>
          </p:cNvPr>
          <p:cNvPicPr>
            <a:picLocks noChangeAspect="1"/>
          </p:cNvPicPr>
          <p:nvPr/>
        </p:nvPicPr>
        <p:blipFill>
          <a:blip r:embed="rId4"/>
          <a:stretch>
            <a:fillRect/>
          </a:stretch>
        </p:blipFill>
        <p:spPr>
          <a:xfrm>
            <a:off x="457200" y="4236962"/>
            <a:ext cx="1882877" cy="2621038"/>
          </a:xfrm>
          <a:prstGeom prst="rect">
            <a:avLst/>
          </a:prstGeom>
        </p:spPr>
      </p:pic>
      <p:pic>
        <p:nvPicPr>
          <p:cNvPr id="7" name="Picture 6">
            <a:extLst>
              <a:ext uri="{FF2B5EF4-FFF2-40B4-BE49-F238E27FC236}">
                <a16:creationId xmlns:a16="http://schemas.microsoft.com/office/drawing/2014/main" id="{4EB200C3-53B3-4F9E-970C-B01DB5AE4FE0}"/>
              </a:ext>
            </a:extLst>
          </p:cNvPr>
          <p:cNvPicPr>
            <a:picLocks noChangeAspect="1"/>
          </p:cNvPicPr>
          <p:nvPr/>
        </p:nvPicPr>
        <p:blipFill>
          <a:blip r:embed="rId5"/>
          <a:stretch>
            <a:fillRect/>
          </a:stretch>
        </p:blipFill>
        <p:spPr>
          <a:xfrm>
            <a:off x="3200400" y="3962400"/>
            <a:ext cx="5279329" cy="2621038"/>
          </a:xfrm>
          <a:prstGeom prst="rect">
            <a:avLst/>
          </a:prstGeom>
        </p:spPr>
      </p:pic>
      <p:sp>
        <p:nvSpPr>
          <p:cNvPr id="8" name="TextBox 7">
            <a:extLst>
              <a:ext uri="{FF2B5EF4-FFF2-40B4-BE49-F238E27FC236}">
                <a16:creationId xmlns:a16="http://schemas.microsoft.com/office/drawing/2014/main" id="{9BC4A6BD-5CC8-4F81-ADA1-482FD0509817}"/>
              </a:ext>
            </a:extLst>
          </p:cNvPr>
          <p:cNvSpPr txBox="1"/>
          <p:nvPr/>
        </p:nvSpPr>
        <p:spPr>
          <a:xfrm>
            <a:off x="479322" y="522412"/>
            <a:ext cx="3048000" cy="523220"/>
          </a:xfrm>
          <a:prstGeom prst="rect">
            <a:avLst/>
          </a:prstGeom>
          <a:noFill/>
        </p:spPr>
        <p:txBody>
          <a:bodyPr wrap="square" rtlCol="0">
            <a:spAutoFit/>
          </a:bodyPr>
          <a:lstStyle/>
          <a:p>
            <a:r>
              <a:rPr lang="en-US" sz="1400" dirty="0"/>
              <a:t>Right click on Files (Home) to create a new folder</a:t>
            </a:r>
          </a:p>
        </p:txBody>
      </p:sp>
      <p:sp>
        <p:nvSpPr>
          <p:cNvPr id="9" name="TextBox 8">
            <a:extLst>
              <a:ext uri="{FF2B5EF4-FFF2-40B4-BE49-F238E27FC236}">
                <a16:creationId xmlns:a16="http://schemas.microsoft.com/office/drawing/2014/main" id="{C287EC68-E84A-486B-AE1E-AC33F12ACE4A}"/>
              </a:ext>
            </a:extLst>
          </p:cNvPr>
          <p:cNvSpPr txBox="1"/>
          <p:nvPr/>
        </p:nvSpPr>
        <p:spPr>
          <a:xfrm>
            <a:off x="4876800" y="542977"/>
            <a:ext cx="3048000" cy="307777"/>
          </a:xfrm>
          <a:prstGeom prst="rect">
            <a:avLst/>
          </a:prstGeom>
          <a:noFill/>
        </p:spPr>
        <p:txBody>
          <a:bodyPr wrap="square" rtlCol="0">
            <a:spAutoFit/>
          </a:bodyPr>
          <a:lstStyle/>
          <a:p>
            <a:r>
              <a:rPr lang="en-US" sz="1400" dirty="0"/>
              <a:t>Name the new folder</a:t>
            </a:r>
          </a:p>
        </p:txBody>
      </p:sp>
      <p:sp>
        <p:nvSpPr>
          <p:cNvPr id="10" name="TextBox 9">
            <a:extLst>
              <a:ext uri="{FF2B5EF4-FFF2-40B4-BE49-F238E27FC236}">
                <a16:creationId xmlns:a16="http://schemas.microsoft.com/office/drawing/2014/main" id="{7003BE3D-A386-482B-94AD-AAF37787AE36}"/>
              </a:ext>
            </a:extLst>
          </p:cNvPr>
          <p:cNvSpPr txBox="1"/>
          <p:nvPr/>
        </p:nvSpPr>
        <p:spPr>
          <a:xfrm>
            <a:off x="323624" y="3578755"/>
            <a:ext cx="2801413" cy="738664"/>
          </a:xfrm>
          <a:prstGeom prst="rect">
            <a:avLst/>
          </a:prstGeom>
          <a:noFill/>
        </p:spPr>
        <p:txBody>
          <a:bodyPr wrap="square" rtlCol="0">
            <a:spAutoFit/>
          </a:bodyPr>
          <a:lstStyle/>
          <a:p>
            <a:r>
              <a:rPr lang="en-US" sz="1400" dirty="0"/>
              <a:t>Right click the new folder and select Upload Files (note that files can also be downloaded)</a:t>
            </a:r>
          </a:p>
        </p:txBody>
      </p:sp>
      <p:sp>
        <p:nvSpPr>
          <p:cNvPr id="11" name="TextBox 10">
            <a:extLst>
              <a:ext uri="{FF2B5EF4-FFF2-40B4-BE49-F238E27FC236}">
                <a16:creationId xmlns:a16="http://schemas.microsoft.com/office/drawing/2014/main" id="{64CB8680-EAAB-46C1-84D1-517DD2824DDD}"/>
              </a:ext>
            </a:extLst>
          </p:cNvPr>
          <p:cNvSpPr txBox="1"/>
          <p:nvPr/>
        </p:nvSpPr>
        <p:spPr>
          <a:xfrm>
            <a:off x="3697771" y="3636991"/>
            <a:ext cx="2989786" cy="307777"/>
          </a:xfrm>
          <a:prstGeom prst="rect">
            <a:avLst/>
          </a:prstGeom>
          <a:noFill/>
        </p:spPr>
        <p:txBody>
          <a:bodyPr wrap="square" rtlCol="0">
            <a:spAutoFit/>
          </a:bodyPr>
          <a:lstStyle/>
          <a:p>
            <a:r>
              <a:rPr lang="en-US" sz="1400" dirty="0"/>
              <a:t>Click on the file(s) you want to upload</a:t>
            </a:r>
          </a:p>
        </p:txBody>
      </p:sp>
    </p:spTree>
    <p:extLst>
      <p:ext uri="{BB962C8B-B14F-4D97-AF65-F5344CB8AC3E}">
        <p14:creationId xmlns:p14="http://schemas.microsoft.com/office/powerpoint/2010/main" val="172944522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C6A40-BB27-4209-BB9B-065F4ADEB5B2}"/>
              </a:ext>
            </a:extLst>
          </p:cNvPr>
          <p:cNvSpPr>
            <a:spLocks noGrp="1"/>
          </p:cNvSpPr>
          <p:nvPr>
            <p:ph type="title"/>
          </p:nvPr>
        </p:nvSpPr>
        <p:spPr>
          <a:xfrm>
            <a:off x="479323" y="-152400"/>
            <a:ext cx="8229600" cy="1143000"/>
          </a:xfrm>
        </p:spPr>
        <p:txBody>
          <a:bodyPr>
            <a:normAutofit/>
          </a:bodyPr>
          <a:lstStyle/>
          <a:p>
            <a:r>
              <a:rPr lang="en-US" sz="3200" dirty="0"/>
              <a:t>SAS ODA: Uploading Local Data </a:t>
            </a:r>
          </a:p>
        </p:txBody>
      </p:sp>
      <p:pic>
        <p:nvPicPr>
          <p:cNvPr id="4" name="Picture 3">
            <a:extLst>
              <a:ext uri="{FF2B5EF4-FFF2-40B4-BE49-F238E27FC236}">
                <a16:creationId xmlns:a16="http://schemas.microsoft.com/office/drawing/2014/main" id="{BBCD9FB9-CECD-4C16-BDFF-864C7308DF5E}"/>
              </a:ext>
            </a:extLst>
          </p:cNvPr>
          <p:cNvPicPr>
            <a:picLocks noChangeAspect="1"/>
          </p:cNvPicPr>
          <p:nvPr/>
        </p:nvPicPr>
        <p:blipFill>
          <a:blip r:embed="rId2"/>
          <a:stretch>
            <a:fillRect/>
          </a:stretch>
        </p:blipFill>
        <p:spPr>
          <a:xfrm>
            <a:off x="204867" y="2057400"/>
            <a:ext cx="8504056" cy="3131230"/>
          </a:xfrm>
          <a:prstGeom prst="rect">
            <a:avLst/>
          </a:prstGeom>
        </p:spPr>
      </p:pic>
      <p:sp>
        <p:nvSpPr>
          <p:cNvPr id="5" name="TextBox 4">
            <a:extLst>
              <a:ext uri="{FF2B5EF4-FFF2-40B4-BE49-F238E27FC236}">
                <a16:creationId xmlns:a16="http://schemas.microsoft.com/office/drawing/2014/main" id="{1A1465E0-ABA1-4766-B1ED-A7647734AA06}"/>
              </a:ext>
            </a:extLst>
          </p:cNvPr>
          <p:cNvSpPr txBox="1"/>
          <p:nvPr/>
        </p:nvSpPr>
        <p:spPr>
          <a:xfrm>
            <a:off x="152400" y="1339334"/>
            <a:ext cx="914400" cy="369332"/>
          </a:xfrm>
          <a:prstGeom prst="rect">
            <a:avLst/>
          </a:prstGeom>
          <a:noFill/>
          <a:ln>
            <a:solidFill>
              <a:schemeClr val="tx1"/>
            </a:solidFill>
          </a:ln>
        </p:spPr>
        <p:txBody>
          <a:bodyPr wrap="square" rtlCol="0">
            <a:spAutoFit/>
          </a:bodyPr>
          <a:lstStyle/>
          <a:p>
            <a:r>
              <a:rPr lang="en-US" dirty="0"/>
              <a:t>Refresh</a:t>
            </a:r>
          </a:p>
        </p:txBody>
      </p:sp>
      <p:pic>
        <p:nvPicPr>
          <p:cNvPr id="9" name="Picture 8">
            <a:extLst>
              <a:ext uri="{FF2B5EF4-FFF2-40B4-BE49-F238E27FC236}">
                <a16:creationId xmlns:a16="http://schemas.microsoft.com/office/drawing/2014/main" id="{A10B302A-73B8-4F26-A7D0-D1987DBB0B5D}"/>
              </a:ext>
            </a:extLst>
          </p:cNvPr>
          <p:cNvPicPr>
            <a:picLocks noChangeAspect="1"/>
          </p:cNvPicPr>
          <p:nvPr/>
        </p:nvPicPr>
        <p:blipFill>
          <a:blip r:embed="rId3"/>
          <a:stretch>
            <a:fillRect/>
          </a:stretch>
        </p:blipFill>
        <p:spPr>
          <a:xfrm>
            <a:off x="1088773" y="220005"/>
            <a:ext cx="957155" cy="1889924"/>
          </a:xfrm>
          <a:prstGeom prst="rect">
            <a:avLst/>
          </a:prstGeom>
        </p:spPr>
      </p:pic>
      <p:sp>
        <p:nvSpPr>
          <p:cNvPr id="10" name="TextBox 9">
            <a:extLst>
              <a:ext uri="{FF2B5EF4-FFF2-40B4-BE49-F238E27FC236}">
                <a16:creationId xmlns:a16="http://schemas.microsoft.com/office/drawing/2014/main" id="{4BD00E48-4B4E-4079-8342-7859A0EB5A43}"/>
              </a:ext>
            </a:extLst>
          </p:cNvPr>
          <p:cNvSpPr txBox="1"/>
          <p:nvPr/>
        </p:nvSpPr>
        <p:spPr>
          <a:xfrm>
            <a:off x="2118723" y="826413"/>
            <a:ext cx="1622221" cy="677108"/>
          </a:xfrm>
          <a:prstGeom prst="rect">
            <a:avLst/>
          </a:prstGeom>
          <a:noFill/>
          <a:ln>
            <a:solidFill>
              <a:schemeClr val="tx1"/>
            </a:solidFill>
          </a:ln>
        </p:spPr>
        <p:txBody>
          <a:bodyPr wrap="square" rtlCol="0">
            <a:spAutoFit/>
          </a:bodyPr>
          <a:lstStyle/>
          <a:p>
            <a:pPr algn="ctr"/>
            <a:r>
              <a:rPr lang="en-US" sz="1400" dirty="0"/>
              <a:t>Save and Save As</a:t>
            </a:r>
          </a:p>
          <a:p>
            <a:pPr algn="ctr"/>
            <a:r>
              <a:rPr lang="en-US" sz="1200" dirty="0"/>
              <a:t>(Program saved as Intro_1_SAS_ODA.sas)</a:t>
            </a:r>
          </a:p>
        </p:txBody>
      </p:sp>
      <p:sp>
        <p:nvSpPr>
          <p:cNvPr id="14" name="TextBox 13">
            <a:extLst>
              <a:ext uri="{FF2B5EF4-FFF2-40B4-BE49-F238E27FC236}">
                <a16:creationId xmlns:a16="http://schemas.microsoft.com/office/drawing/2014/main" id="{593744D9-3351-4697-84F1-D1EDBEB1BFAC}"/>
              </a:ext>
            </a:extLst>
          </p:cNvPr>
          <p:cNvSpPr txBox="1"/>
          <p:nvPr/>
        </p:nvSpPr>
        <p:spPr>
          <a:xfrm>
            <a:off x="4191000" y="827172"/>
            <a:ext cx="914400" cy="646331"/>
          </a:xfrm>
          <a:prstGeom prst="rect">
            <a:avLst/>
          </a:prstGeom>
          <a:noFill/>
          <a:ln>
            <a:solidFill>
              <a:schemeClr val="tx1"/>
            </a:solidFill>
          </a:ln>
        </p:spPr>
        <p:txBody>
          <a:bodyPr wrap="square" rtlCol="0">
            <a:spAutoFit/>
          </a:bodyPr>
          <a:lstStyle/>
          <a:p>
            <a:pPr algn="ctr"/>
            <a:r>
              <a:rPr lang="en-US" dirty="0"/>
              <a:t>Clear Code</a:t>
            </a:r>
          </a:p>
        </p:txBody>
      </p:sp>
      <p:sp>
        <p:nvSpPr>
          <p:cNvPr id="15" name="TextBox 14">
            <a:extLst>
              <a:ext uri="{FF2B5EF4-FFF2-40B4-BE49-F238E27FC236}">
                <a16:creationId xmlns:a16="http://schemas.microsoft.com/office/drawing/2014/main" id="{C3CCB35D-CC5F-492E-B707-FE30534A9333}"/>
              </a:ext>
            </a:extLst>
          </p:cNvPr>
          <p:cNvSpPr txBox="1"/>
          <p:nvPr/>
        </p:nvSpPr>
        <p:spPr>
          <a:xfrm>
            <a:off x="5555456" y="835026"/>
            <a:ext cx="914400" cy="830997"/>
          </a:xfrm>
          <a:prstGeom prst="rect">
            <a:avLst/>
          </a:prstGeom>
          <a:noFill/>
          <a:ln>
            <a:solidFill>
              <a:schemeClr val="tx1"/>
            </a:solidFill>
          </a:ln>
        </p:spPr>
        <p:txBody>
          <a:bodyPr wrap="square" rtlCol="0">
            <a:spAutoFit/>
          </a:bodyPr>
          <a:lstStyle/>
          <a:p>
            <a:pPr algn="ctr"/>
            <a:r>
              <a:rPr lang="en-US" sz="1200" dirty="0"/>
              <a:t>New Options (e.g., new program)</a:t>
            </a:r>
          </a:p>
        </p:txBody>
      </p:sp>
      <p:sp>
        <p:nvSpPr>
          <p:cNvPr id="16" name="TextBox 15">
            <a:extLst>
              <a:ext uri="{FF2B5EF4-FFF2-40B4-BE49-F238E27FC236}">
                <a16:creationId xmlns:a16="http://schemas.microsoft.com/office/drawing/2014/main" id="{B2CF8DB3-3200-4976-B9B0-B09A92F41A68}"/>
              </a:ext>
            </a:extLst>
          </p:cNvPr>
          <p:cNvSpPr txBox="1"/>
          <p:nvPr/>
        </p:nvSpPr>
        <p:spPr>
          <a:xfrm>
            <a:off x="7259708" y="682704"/>
            <a:ext cx="914400" cy="1200329"/>
          </a:xfrm>
          <a:prstGeom prst="rect">
            <a:avLst/>
          </a:prstGeom>
          <a:noFill/>
          <a:ln>
            <a:solidFill>
              <a:schemeClr val="tx1"/>
            </a:solidFill>
          </a:ln>
        </p:spPr>
        <p:txBody>
          <a:bodyPr wrap="square" rtlCol="0">
            <a:spAutoFit/>
          </a:bodyPr>
          <a:lstStyle/>
          <a:p>
            <a:pPr algn="ctr"/>
            <a:r>
              <a:rPr lang="en-US" sz="1200" dirty="0"/>
              <a:t>More Application Options (e.g., View Files and Folders)</a:t>
            </a:r>
          </a:p>
        </p:txBody>
      </p:sp>
      <p:cxnSp>
        <p:nvCxnSpPr>
          <p:cNvPr id="18" name="Straight Arrow Connector 17">
            <a:extLst>
              <a:ext uri="{FF2B5EF4-FFF2-40B4-BE49-F238E27FC236}">
                <a16:creationId xmlns:a16="http://schemas.microsoft.com/office/drawing/2014/main" id="{66D4B3A9-BBAA-46E6-BABF-89BCE7C8FE2F}"/>
              </a:ext>
            </a:extLst>
          </p:cNvPr>
          <p:cNvCxnSpPr>
            <a:stCxn id="5" idx="2"/>
          </p:cNvCxnSpPr>
          <p:nvPr/>
        </p:nvCxnSpPr>
        <p:spPr>
          <a:xfrm>
            <a:off x="609600" y="1708666"/>
            <a:ext cx="1059067" cy="14155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F58C0706-34F9-400E-9784-A67C2768CF4F}"/>
              </a:ext>
            </a:extLst>
          </p:cNvPr>
          <p:cNvCxnSpPr>
            <a:stCxn id="9" idx="2"/>
          </p:cNvCxnSpPr>
          <p:nvPr/>
        </p:nvCxnSpPr>
        <p:spPr>
          <a:xfrm>
            <a:off x="1567351" y="2109929"/>
            <a:ext cx="724679" cy="12428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B985623C-848B-4033-9BAF-8EB17CA8B355}"/>
              </a:ext>
            </a:extLst>
          </p:cNvPr>
          <p:cNvCxnSpPr>
            <a:stCxn id="10" idx="2"/>
          </p:cNvCxnSpPr>
          <p:nvPr/>
        </p:nvCxnSpPr>
        <p:spPr>
          <a:xfrm flipH="1">
            <a:off x="2819400" y="1503521"/>
            <a:ext cx="110434" cy="17730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9FFA95C-AE41-41E8-A42F-2E0519FB544F}"/>
              </a:ext>
            </a:extLst>
          </p:cNvPr>
          <p:cNvCxnSpPr/>
          <p:nvPr/>
        </p:nvCxnSpPr>
        <p:spPr>
          <a:xfrm>
            <a:off x="3048000" y="1503521"/>
            <a:ext cx="0" cy="17730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4417C67E-E526-482D-AF93-E3BDC153F29B}"/>
              </a:ext>
            </a:extLst>
          </p:cNvPr>
          <p:cNvCxnSpPr>
            <a:stCxn id="14" idx="2"/>
          </p:cNvCxnSpPr>
          <p:nvPr/>
        </p:nvCxnSpPr>
        <p:spPr>
          <a:xfrm>
            <a:off x="4648200" y="1473503"/>
            <a:ext cx="1066800" cy="18030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F6FEF42A-8272-4FBB-AF41-ABE2E7DA512F}"/>
              </a:ext>
            </a:extLst>
          </p:cNvPr>
          <p:cNvCxnSpPr>
            <a:stCxn id="15" idx="2"/>
          </p:cNvCxnSpPr>
          <p:nvPr/>
        </p:nvCxnSpPr>
        <p:spPr>
          <a:xfrm>
            <a:off x="6012656" y="1666023"/>
            <a:ext cx="997744" cy="9247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90B9E9F2-78F9-4621-8D6A-89BF5D61C573}"/>
              </a:ext>
            </a:extLst>
          </p:cNvPr>
          <p:cNvCxnSpPr>
            <a:stCxn id="16" idx="2"/>
          </p:cNvCxnSpPr>
          <p:nvPr/>
        </p:nvCxnSpPr>
        <p:spPr>
          <a:xfrm>
            <a:off x="7716908" y="1883033"/>
            <a:ext cx="588892" cy="6315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1283259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F58E39F-F899-4A2C-9DEF-D6305DEB02DE}"/>
              </a:ext>
            </a:extLst>
          </p:cNvPr>
          <p:cNvPicPr>
            <a:picLocks noChangeAspect="1"/>
          </p:cNvPicPr>
          <p:nvPr/>
        </p:nvPicPr>
        <p:blipFill>
          <a:blip r:embed="rId2"/>
          <a:stretch>
            <a:fillRect/>
          </a:stretch>
        </p:blipFill>
        <p:spPr>
          <a:xfrm>
            <a:off x="457200" y="1617357"/>
            <a:ext cx="7848600" cy="4512505"/>
          </a:xfrm>
          <a:prstGeom prst="rect">
            <a:avLst/>
          </a:prstGeom>
        </p:spPr>
      </p:pic>
      <p:sp>
        <p:nvSpPr>
          <p:cNvPr id="5" name="TextBox 4">
            <a:extLst>
              <a:ext uri="{FF2B5EF4-FFF2-40B4-BE49-F238E27FC236}">
                <a16:creationId xmlns:a16="http://schemas.microsoft.com/office/drawing/2014/main" id="{F02AA983-F237-4EC8-A3BE-A61C7A4CBD8D}"/>
              </a:ext>
            </a:extLst>
          </p:cNvPr>
          <p:cNvSpPr txBox="1"/>
          <p:nvPr/>
        </p:nvSpPr>
        <p:spPr>
          <a:xfrm>
            <a:off x="2819400" y="228600"/>
            <a:ext cx="3004156" cy="369332"/>
          </a:xfrm>
          <a:prstGeom prst="rect">
            <a:avLst/>
          </a:prstGeom>
          <a:noFill/>
        </p:spPr>
        <p:txBody>
          <a:bodyPr wrap="none" rtlCol="0">
            <a:spAutoFit/>
          </a:bodyPr>
          <a:lstStyle/>
          <a:p>
            <a:r>
              <a:rPr lang="en-US" dirty="0"/>
              <a:t>Result of Proc Print Statement</a:t>
            </a:r>
          </a:p>
        </p:txBody>
      </p:sp>
      <p:sp>
        <p:nvSpPr>
          <p:cNvPr id="6" name="TextBox 5">
            <a:extLst>
              <a:ext uri="{FF2B5EF4-FFF2-40B4-BE49-F238E27FC236}">
                <a16:creationId xmlns:a16="http://schemas.microsoft.com/office/drawing/2014/main" id="{39CEC0BA-9EC3-4B27-B52D-125BD08203F3}"/>
              </a:ext>
            </a:extLst>
          </p:cNvPr>
          <p:cNvSpPr txBox="1"/>
          <p:nvPr/>
        </p:nvSpPr>
        <p:spPr>
          <a:xfrm>
            <a:off x="1524000" y="784479"/>
            <a:ext cx="1295400" cy="646331"/>
          </a:xfrm>
          <a:prstGeom prst="rect">
            <a:avLst/>
          </a:prstGeom>
          <a:noFill/>
          <a:ln>
            <a:solidFill>
              <a:schemeClr val="tx1"/>
            </a:solidFill>
          </a:ln>
        </p:spPr>
        <p:txBody>
          <a:bodyPr wrap="square" rtlCol="0">
            <a:spAutoFit/>
          </a:bodyPr>
          <a:lstStyle/>
          <a:p>
            <a:pPr algn="ctr"/>
            <a:r>
              <a:rPr lang="en-US" dirty="0"/>
              <a:t>Download as PDF</a:t>
            </a:r>
          </a:p>
        </p:txBody>
      </p:sp>
      <p:sp>
        <p:nvSpPr>
          <p:cNvPr id="7" name="TextBox 6">
            <a:extLst>
              <a:ext uri="{FF2B5EF4-FFF2-40B4-BE49-F238E27FC236}">
                <a16:creationId xmlns:a16="http://schemas.microsoft.com/office/drawing/2014/main" id="{94788C94-BCAF-4295-AE8C-1D0F5C0D5FB5}"/>
              </a:ext>
            </a:extLst>
          </p:cNvPr>
          <p:cNvSpPr txBox="1"/>
          <p:nvPr/>
        </p:nvSpPr>
        <p:spPr>
          <a:xfrm>
            <a:off x="3239655" y="784479"/>
            <a:ext cx="1295400" cy="646331"/>
          </a:xfrm>
          <a:prstGeom prst="rect">
            <a:avLst/>
          </a:prstGeom>
          <a:noFill/>
          <a:ln>
            <a:solidFill>
              <a:schemeClr val="tx1"/>
            </a:solidFill>
          </a:ln>
        </p:spPr>
        <p:txBody>
          <a:bodyPr wrap="square" rtlCol="0">
            <a:spAutoFit/>
          </a:bodyPr>
          <a:lstStyle/>
          <a:p>
            <a:pPr algn="ctr"/>
            <a:r>
              <a:rPr lang="en-US" dirty="0"/>
              <a:t>Download as Word </a:t>
            </a:r>
          </a:p>
        </p:txBody>
      </p:sp>
      <p:cxnSp>
        <p:nvCxnSpPr>
          <p:cNvPr id="9" name="Straight Arrow Connector 8">
            <a:extLst>
              <a:ext uri="{FF2B5EF4-FFF2-40B4-BE49-F238E27FC236}">
                <a16:creationId xmlns:a16="http://schemas.microsoft.com/office/drawing/2014/main" id="{DEBD7F26-9C79-4D83-9545-C1C0DC6FCFDF}"/>
              </a:ext>
            </a:extLst>
          </p:cNvPr>
          <p:cNvCxnSpPr>
            <a:stCxn id="6" idx="2"/>
          </p:cNvCxnSpPr>
          <p:nvPr/>
        </p:nvCxnSpPr>
        <p:spPr>
          <a:xfrm>
            <a:off x="2171700" y="1430810"/>
            <a:ext cx="1181100" cy="17695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F3AD504E-ACDF-43EB-AB34-5F8D64CA2C8E}"/>
              </a:ext>
            </a:extLst>
          </p:cNvPr>
          <p:cNvCxnSpPr>
            <a:stCxn id="7" idx="2"/>
          </p:cNvCxnSpPr>
          <p:nvPr/>
        </p:nvCxnSpPr>
        <p:spPr>
          <a:xfrm flipH="1">
            <a:off x="3581400" y="1430810"/>
            <a:ext cx="305955" cy="17695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25998C82-876F-4984-AF33-DDF788E87394}"/>
              </a:ext>
            </a:extLst>
          </p:cNvPr>
          <p:cNvSpPr txBox="1"/>
          <p:nvPr/>
        </p:nvSpPr>
        <p:spPr>
          <a:xfrm>
            <a:off x="3211946" y="4965525"/>
            <a:ext cx="3733789" cy="923330"/>
          </a:xfrm>
          <a:prstGeom prst="rect">
            <a:avLst/>
          </a:prstGeom>
          <a:noFill/>
          <a:ln>
            <a:solidFill>
              <a:schemeClr val="tx1"/>
            </a:solidFill>
          </a:ln>
        </p:spPr>
        <p:txBody>
          <a:bodyPr wrap="square" rtlCol="0">
            <a:spAutoFit/>
          </a:bodyPr>
          <a:lstStyle/>
          <a:p>
            <a:r>
              <a:rPr lang="en-US" dirty="0"/>
              <a:t>Note: SAS Windows output/results can be copied and pasted from the output/results window</a:t>
            </a:r>
          </a:p>
        </p:txBody>
      </p:sp>
    </p:spTree>
    <p:extLst>
      <p:ext uri="{BB962C8B-B14F-4D97-AF65-F5344CB8AC3E}">
        <p14:creationId xmlns:p14="http://schemas.microsoft.com/office/powerpoint/2010/main" val="136976870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664BC9C-12C1-4E4E-9C1B-575F3FE51508}"/>
              </a:ext>
            </a:extLst>
          </p:cNvPr>
          <p:cNvPicPr>
            <a:picLocks noChangeAspect="1"/>
          </p:cNvPicPr>
          <p:nvPr/>
        </p:nvPicPr>
        <p:blipFill>
          <a:blip r:embed="rId2"/>
          <a:stretch>
            <a:fillRect/>
          </a:stretch>
        </p:blipFill>
        <p:spPr>
          <a:xfrm>
            <a:off x="2209800" y="4447977"/>
            <a:ext cx="3950550" cy="2097206"/>
          </a:xfrm>
          <a:prstGeom prst="rect">
            <a:avLst/>
          </a:prstGeom>
        </p:spPr>
      </p:pic>
      <p:sp>
        <p:nvSpPr>
          <p:cNvPr id="6" name="Rectangle 5">
            <a:extLst>
              <a:ext uri="{FF2B5EF4-FFF2-40B4-BE49-F238E27FC236}">
                <a16:creationId xmlns:a16="http://schemas.microsoft.com/office/drawing/2014/main" id="{5EA48D38-8C6C-47E2-8B70-04E418DBED1B}"/>
              </a:ext>
            </a:extLst>
          </p:cNvPr>
          <p:cNvSpPr/>
          <p:nvPr/>
        </p:nvSpPr>
        <p:spPr>
          <a:xfrm>
            <a:off x="2438400" y="457200"/>
            <a:ext cx="2807179" cy="523220"/>
          </a:xfrm>
          <a:prstGeom prst="rect">
            <a:avLst/>
          </a:prstGeom>
        </p:spPr>
        <p:txBody>
          <a:bodyPr wrap="none">
            <a:spAutoFit/>
          </a:bodyPr>
          <a:lstStyle/>
          <a:p>
            <a:pPr marL="742950" lvl="1" indent="-285750">
              <a:spcBef>
                <a:spcPct val="20000"/>
              </a:spcBef>
              <a:buFont typeface="Arial" pitchFamily="34" charset="0"/>
              <a:buChar char="–"/>
            </a:pPr>
            <a:r>
              <a:rPr lang="en-US" sz="2800" dirty="0">
                <a:solidFill>
                  <a:prstClr val="black"/>
                </a:solidFill>
              </a:rPr>
              <a:t>Label the file</a:t>
            </a:r>
          </a:p>
        </p:txBody>
      </p:sp>
      <p:pic>
        <p:nvPicPr>
          <p:cNvPr id="7" name="Picture 6">
            <a:extLst>
              <a:ext uri="{FF2B5EF4-FFF2-40B4-BE49-F238E27FC236}">
                <a16:creationId xmlns:a16="http://schemas.microsoft.com/office/drawing/2014/main" id="{00AA7D1A-B801-4E7E-9812-C136FA44E294}"/>
              </a:ext>
            </a:extLst>
          </p:cNvPr>
          <p:cNvPicPr>
            <a:picLocks noChangeAspect="1"/>
          </p:cNvPicPr>
          <p:nvPr/>
        </p:nvPicPr>
        <p:blipFill>
          <a:blip r:embed="rId3"/>
          <a:stretch>
            <a:fillRect/>
          </a:stretch>
        </p:blipFill>
        <p:spPr>
          <a:xfrm>
            <a:off x="-148732" y="1905000"/>
            <a:ext cx="9441464" cy="2667000"/>
          </a:xfrm>
          <a:prstGeom prst="rect">
            <a:avLst/>
          </a:prstGeom>
        </p:spPr>
      </p:pic>
    </p:spTree>
    <p:extLst>
      <p:ext uri="{BB962C8B-B14F-4D97-AF65-F5344CB8AC3E}">
        <p14:creationId xmlns:p14="http://schemas.microsoft.com/office/powerpoint/2010/main" val="216662531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A2F8EBF-5D19-4CEC-9BE6-8C5B00A565B8}"/>
              </a:ext>
            </a:extLst>
          </p:cNvPr>
          <p:cNvSpPr/>
          <p:nvPr/>
        </p:nvSpPr>
        <p:spPr>
          <a:xfrm>
            <a:off x="304800" y="152400"/>
            <a:ext cx="8686800" cy="1384995"/>
          </a:xfrm>
          <a:prstGeom prst="rect">
            <a:avLst/>
          </a:prstGeom>
        </p:spPr>
        <p:txBody>
          <a:bodyPr wrap="square">
            <a:spAutoFit/>
          </a:bodyPr>
          <a:lstStyle/>
          <a:p>
            <a:pPr marL="742950" lvl="1" indent="-285750">
              <a:spcBef>
                <a:spcPct val="20000"/>
              </a:spcBef>
              <a:buFont typeface="Arial" pitchFamily="34" charset="0"/>
              <a:buChar char="–"/>
            </a:pPr>
            <a:r>
              <a:rPr lang="en-US" sz="2800" dirty="0">
                <a:solidFill>
                  <a:prstClr val="black"/>
                </a:solidFill>
              </a:rPr>
              <a:t>Construct a frequency distribution and histogram of the satisfaction scores, and obtain the descriptive statistics</a:t>
            </a:r>
          </a:p>
        </p:txBody>
      </p:sp>
      <p:pic>
        <p:nvPicPr>
          <p:cNvPr id="6" name="Picture 5">
            <a:extLst>
              <a:ext uri="{FF2B5EF4-FFF2-40B4-BE49-F238E27FC236}">
                <a16:creationId xmlns:a16="http://schemas.microsoft.com/office/drawing/2014/main" id="{8744DF50-8B97-4C9F-93D5-089CA5ACD4E3}"/>
              </a:ext>
            </a:extLst>
          </p:cNvPr>
          <p:cNvPicPr>
            <a:picLocks noChangeAspect="1"/>
          </p:cNvPicPr>
          <p:nvPr/>
        </p:nvPicPr>
        <p:blipFill>
          <a:blip r:embed="rId2"/>
          <a:stretch>
            <a:fillRect/>
          </a:stretch>
        </p:blipFill>
        <p:spPr>
          <a:xfrm>
            <a:off x="-1" y="2254597"/>
            <a:ext cx="9028501" cy="2393603"/>
          </a:xfrm>
          <a:prstGeom prst="rect">
            <a:avLst/>
          </a:prstGeom>
        </p:spPr>
      </p:pic>
    </p:spTree>
    <p:extLst>
      <p:ext uri="{BB962C8B-B14F-4D97-AF65-F5344CB8AC3E}">
        <p14:creationId xmlns:p14="http://schemas.microsoft.com/office/powerpoint/2010/main" val="233991121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56F34A4-3249-48CE-8A86-201D5349D84B}"/>
              </a:ext>
            </a:extLst>
          </p:cNvPr>
          <p:cNvSpPr/>
          <p:nvPr/>
        </p:nvSpPr>
        <p:spPr>
          <a:xfrm>
            <a:off x="381000" y="228600"/>
            <a:ext cx="8610600" cy="646331"/>
          </a:xfrm>
          <a:prstGeom prst="rect">
            <a:avLst/>
          </a:prstGeom>
        </p:spPr>
        <p:txBody>
          <a:bodyPr wrap="square">
            <a:spAutoFit/>
          </a:bodyPr>
          <a:lstStyle/>
          <a:p>
            <a:pPr marL="742950" lvl="1" indent="-285750">
              <a:spcBef>
                <a:spcPct val="20000"/>
              </a:spcBef>
              <a:buFont typeface="Arial" pitchFamily="34" charset="0"/>
              <a:buChar char="–"/>
            </a:pPr>
            <a:r>
              <a:rPr lang="en-US" dirty="0">
                <a:solidFill>
                  <a:prstClr val="black"/>
                </a:solidFill>
              </a:rPr>
              <a:t>Construct a frequency distribution and histogram of the satisfaction scores, and obtain the descriptive statistics</a:t>
            </a:r>
          </a:p>
        </p:txBody>
      </p:sp>
      <p:pic>
        <p:nvPicPr>
          <p:cNvPr id="6" name="Picture 5">
            <a:extLst>
              <a:ext uri="{FF2B5EF4-FFF2-40B4-BE49-F238E27FC236}">
                <a16:creationId xmlns:a16="http://schemas.microsoft.com/office/drawing/2014/main" id="{D453F146-C574-44AC-A311-95A8790DD4DD}"/>
              </a:ext>
            </a:extLst>
          </p:cNvPr>
          <p:cNvPicPr>
            <a:picLocks noChangeAspect="1"/>
          </p:cNvPicPr>
          <p:nvPr/>
        </p:nvPicPr>
        <p:blipFill>
          <a:blip r:embed="rId2"/>
          <a:stretch>
            <a:fillRect/>
          </a:stretch>
        </p:blipFill>
        <p:spPr>
          <a:xfrm>
            <a:off x="-762000" y="1447800"/>
            <a:ext cx="6055614" cy="1642899"/>
          </a:xfrm>
          <a:prstGeom prst="rect">
            <a:avLst/>
          </a:prstGeom>
        </p:spPr>
      </p:pic>
      <p:pic>
        <p:nvPicPr>
          <p:cNvPr id="7" name="Picture 6">
            <a:extLst>
              <a:ext uri="{FF2B5EF4-FFF2-40B4-BE49-F238E27FC236}">
                <a16:creationId xmlns:a16="http://schemas.microsoft.com/office/drawing/2014/main" id="{F0CBC579-78EB-42C1-9001-37129362C822}"/>
              </a:ext>
            </a:extLst>
          </p:cNvPr>
          <p:cNvPicPr>
            <a:picLocks noChangeAspect="1"/>
          </p:cNvPicPr>
          <p:nvPr/>
        </p:nvPicPr>
        <p:blipFill>
          <a:blip r:embed="rId3"/>
          <a:stretch>
            <a:fillRect/>
          </a:stretch>
        </p:blipFill>
        <p:spPr>
          <a:xfrm>
            <a:off x="4648201" y="1281107"/>
            <a:ext cx="4343400" cy="3259243"/>
          </a:xfrm>
          <a:prstGeom prst="rect">
            <a:avLst/>
          </a:prstGeom>
        </p:spPr>
      </p:pic>
      <p:pic>
        <p:nvPicPr>
          <p:cNvPr id="8" name="Picture 7">
            <a:extLst>
              <a:ext uri="{FF2B5EF4-FFF2-40B4-BE49-F238E27FC236}">
                <a16:creationId xmlns:a16="http://schemas.microsoft.com/office/drawing/2014/main" id="{067165F7-5393-4AD8-9DC8-CA20DC646C39}"/>
              </a:ext>
            </a:extLst>
          </p:cNvPr>
          <p:cNvPicPr>
            <a:picLocks noChangeAspect="1"/>
          </p:cNvPicPr>
          <p:nvPr/>
        </p:nvPicPr>
        <p:blipFill>
          <a:blip r:embed="rId4"/>
          <a:stretch>
            <a:fillRect/>
          </a:stretch>
        </p:blipFill>
        <p:spPr>
          <a:xfrm>
            <a:off x="-2514600" y="4282541"/>
            <a:ext cx="9663828" cy="1347792"/>
          </a:xfrm>
          <a:prstGeom prst="rect">
            <a:avLst/>
          </a:prstGeom>
        </p:spPr>
      </p:pic>
    </p:spTree>
    <p:extLst>
      <p:ext uri="{BB962C8B-B14F-4D97-AF65-F5344CB8AC3E}">
        <p14:creationId xmlns:p14="http://schemas.microsoft.com/office/powerpoint/2010/main" val="135709823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EB1488E-32A1-4DF2-BA24-F97533088BBB}"/>
              </a:ext>
            </a:extLst>
          </p:cNvPr>
          <p:cNvSpPr/>
          <p:nvPr/>
        </p:nvSpPr>
        <p:spPr>
          <a:xfrm>
            <a:off x="990600" y="152400"/>
            <a:ext cx="7467600" cy="3416320"/>
          </a:xfrm>
          <a:prstGeom prst="rect">
            <a:avLst/>
          </a:prstGeom>
        </p:spPr>
        <p:txBody>
          <a:bodyPr wrap="square">
            <a:spAutoFit/>
          </a:bodyPr>
          <a:lstStyle/>
          <a:p>
            <a:pPr lvl="1"/>
            <a:r>
              <a:rPr lang="en-US" dirty="0"/>
              <a:t>-Create a 0/1 variable indicating top two box score</a:t>
            </a:r>
          </a:p>
          <a:p>
            <a:pPr lvl="1"/>
            <a:r>
              <a:rPr lang="en-US" dirty="0"/>
              <a:t>-Construct a 95% interval estimate for the proportion of top 2 box</a:t>
            </a:r>
          </a:p>
          <a:p>
            <a:pPr lvl="1"/>
            <a:r>
              <a:rPr lang="en-US" dirty="0"/>
              <a:t>     responses.</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p:txBody>
      </p:sp>
      <p:pic>
        <p:nvPicPr>
          <p:cNvPr id="10" name="Picture 9">
            <a:extLst>
              <a:ext uri="{FF2B5EF4-FFF2-40B4-BE49-F238E27FC236}">
                <a16:creationId xmlns:a16="http://schemas.microsoft.com/office/drawing/2014/main" id="{448A070F-CA80-45FB-935D-D37EB607BE07}"/>
              </a:ext>
            </a:extLst>
          </p:cNvPr>
          <p:cNvPicPr>
            <a:picLocks noChangeAspect="1"/>
          </p:cNvPicPr>
          <p:nvPr/>
        </p:nvPicPr>
        <p:blipFill>
          <a:blip r:embed="rId2"/>
          <a:stretch>
            <a:fillRect/>
          </a:stretch>
        </p:blipFill>
        <p:spPr>
          <a:xfrm>
            <a:off x="337961" y="990600"/>
            <a:ext cx="8468078" cy="2700762"/>
          </a:xfrm>
          <a:prstGeom prst="rect">
            <a:avLst/>
          </a:prstGeom>
        </p:spPr>
      </p:pic>
      <p:pic>
        <p:nvPicPr>
          <p:cNvPr id="11" name="Picture 10">
            <a:extLst>
              <a:ext uri="{FF2B5EF4-FFF2-40B4-BE49-F238E27FC236}">
                <a16:creationId xmlns:a16="http://schemas.microsoft.com/office/drawing/2014/main" id="{9D26D6E1-58FD-46C6-8F86-DE9BEE587A95}"/>
              </a:ext>
            </a:extLst>
          </p:cNvPr>
          <p:cNvPicPr>
            <a:picLocks noChangeAspect="1"/>
          </p:cNvPicPr>
          <p:nvPr/>
        </p:nvPicPr>
        <p:blipFill>
          <a:blip r:embed="rId3"/>
          <a:stretch>
            <a:fillRect/>
          </a:stretch>
        </p:blipFill>
        <p:spPr>
          <a:xfrm>
            <a:off x="357555" y="3429000"/>
            <a:ext cx="8185053" cy="1776496"/>
          </a:xfrm>
          <a:prstGeom prst="rect">
            <a:avLst/>
          </a:prstGeom>
        </p:spPr>
      </p:pic>
      <p:pic>
        <p:nvPicPr>
          <p:cNvPr id="12" name="Picture 11">
            <a:extLst>
              <a:ext uri="{FF2B5EF4-FFF2-40B4-BE49-F238E27FC236}">
                <a16:creationId xmlns:a16="http://schemas.microsoft.com/office/drawing/2014/main" id="{5804B045-0AC9-4355-8F01-A71F3E8039B2}"/>
              </a:ext>
            </a:extLst>
          </p:cNvPr>
          <p:cNvPicPr>
            <a:picLocks noChangeAspect="1"/>
          </p:cNvPicPr>
          <p:nvPr/>
        </p:nvPicPr>
        <p:blipFill>
          <a:blip r:embed="rId4"/>
          <a:stretch>
            <a:fillRect/>
          </a:stretch>
        </p:blipFill>
        <p:spPr>
          <a:xfrm>
            <a:off x="-1175739" y="5251938"/>
            <a:ext cx="11495478" cy="1603248"/>
          </a:xfrm>
          <a:prstGeom prst="rect">
            <a:avLst/>
          </a:prstGeom>
        </p:spPr>
      </p:pic>
    </p:spTree>
    <p:extLst>
      <p:ext uri="{BB962C8B-B14F-4D97-AF65-F5344CB8AC3E}">
        <p14:creationId xmlns:p14="http://schemas.microsoft.com/office/powerpoint/2010/main" val="41895356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E4C414A-8B98-4081-90CE-D423B7937433}"/>
              </a:ext>
            </a:extLst>
          </p:cNvPr>
          <p:cNvSpPr/>
          <p:nvPr/>
        </p:nvSpPr>
        <p:spPr>
          <a:xfrm>
            <a:off x="1371600" y="457200"/>
            <a:ext cx="6858000" cy="2769989"/>
          </a:xfrm>
          <a:prstGeom prst="rect">
            <a:avLst/>
          </a:prstGeom>
        </p:spPr>
        <p:txBody>
          <a:bodyPr wrap="square">
            <a:spAutoFit/>
          </a:bodyPr>
          <a:lstStyle/>
          <a:p>
            <a:pPr lvl="1"/>
            <a:r>
              <a:rPr lang="en-US" sz="2400" dirty="0"/>
              <a:t>-Save the file created as a permanent SAS data set</a:t>
            </a:r>
          </a:p>
          <a:p>
            <a:pPr lvl="1"/>
            <a:endParaRPr lang="en-US" sz="2400" dirty="0"/>
          </a:p>
          <a:p>
            <a:pPr lvl="1"/>
            <a:r>
              <a:rPr lang="en-US" dirty="0"/>
              <a:t>A library reference name is needed and declared using a “</a:t>
            </a:r>
            <a:r>
              <a:rPr lang="en-US" dirty="0" err="1"/>
              <a:t>libname</a:t>
            </a:r>
            <a:r>
              <a:rPr lang="en-US" dirty="0"/>
              <a:t>” statement .  It’s an alias used to refer to the folder where the file will be saved.</a:t>
            </a:r>
          </a:p>
          <a:p>
            <a:pPr lvl="1"/>
            <a:endParaRPr lang="en-US" dirty="0"/>
          </a:p>
          <a:p>
            <a:pPr lvl="1"/>
            <a:endParaRPr lang="en-US" dirty="0"/>
          </a:p>
          <a:p>
            <a:pPr lvl="1"/>
            <a:endParaRPr lang="en-US" dirty="0"/>
          </a:p>
          <a:p>
            <a:pPr lvl="1"/>
            <a:endParaRPr lang="en-US" dirty="0"/>
          </a:p>
        </p:txBody>
      </p:sp>
      <p:pic>
        <p:nvPicPr>
          <p:cNvPr id="3" name="Picture 2">
            <a:extLst>
              <a:ext uri="{FF2B5EF4-FFF2-40B4-BE49-F238E27FC236}">
                <a16:creationId xmlns:a16="http://schemas.microsoft.com/office/drawing/2014/main" id="{39C06694-DE97-4D8C-9821-C8B26ACE0B28}"/>
              </a:ext>
            </a:extLst>
          </p:cNvPr>
          <p:cNvPicPr>
            <a:picLocks noChangeAspect="1"/>
          </p:cNvPicPr>
          <p:nvPr/>
        </p:nvPicPr>
        <p:blipFill>
          <a:blip r:embed="rId2"/>
          <a:stretch>
            <a:fillRect/>
          </a:stretch>
        </p:blipFill>
        <p:spPr>
          <a:xfrm>
            <a:off x="48860" y="2133600"/>
            <a:ext cx="9046279" cy="3697543"/>
          </a:xfrm>
          <a:prstGeom prst="rect">
            <a:avLst/>
          </a:prstGeom>
        </p:spPr>
      </p:pic>
    </p:spTree>
    <p:extLst>
      <p:ext uri="{BB962C8B-B14F-4D97-AF65-F5344CB8AC3E}">
        <p14:creationId xmlns:p14="http://schemas.microsoft.com/office/powerpoint/2010/main" val="245538665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E92A3D6-C270-4339-A17D-6B3A355347D8}"/>
              </a:ext>
            </a:extLst>
          </p:cNvPr>
          <p:cNvSpPr/>
          <p:nvPr/>
        </p:nvSpPr>
        <p:spPr>
          <a:xfrm>
            <a:off x="647700" y="228600"/>
            <a:ext cx="7848600" cy="2062103"/>
          </a:xfrm>
          <a:prstGeom prst="rect">
            <a:avLst/>
          </a:prstGeom>
        </p:spPr>
        <p:txBody>
          <a:bodyPr wrap="square">
            <a:spAutoFit/>
          </a:bodyPr>
          <a:lstStyle/>
          <a:p>
            <a:r>
              <a:rPr lang="en-US" sz="2000" b="1" dirty="0"/>
              <a:t>Selecting Cases in SAS</a:t>
            </a:r>
          </a:p>
          <a:p>
            <a:r>
              <a:rPr lang="en-US" dirty="0"/>
              <a:t>Recall the data set with age category (1= younger, 2= older), gender (male=1, female=2), and weekly cola spending amounts for 1000 respondents, saved in SPSS file </a:t>
            </a:r>
            <a:r>
              <a:rPr lang="en-US" dirty="0" err="1"/>
              <a:t>ColaSpending.sav</a:t>
            </a:r>
            <a:r>
              <a:rPr lang="en-US" dirty="0"/>
              <a:t>.</a:t>
            </a:r>
          </a:p>
          <a:p>
            <a:endParaRPr lang="en-US" dirty="0"/>
          </a:p>
          <a:p>
            <a:r>
              <a:rPr lang="en-US" dirty="0"/>
              <a:t>In the following example SAS is used to import the file, select only females, and descriptive statistics determined for that subgroup</a:t>
            </a:r>
          </a:p>
        </p:txBody>
      </p:sp>
      <p:sp>
        <p:nvSpPr>
          <p:cNvPr id="10" name="Rectangle 9">
            <a:extLst>
              <a:ext uri="{FF2B5EF4-FFF2-40B4-BE49-F238E27FC236}">
                <a16:creationId xmlns:a16="http://schemas.microsoft.com/office/drawing/2014/main" id="{9A2E45CD-2CCD-4229-AA62-ACF403FEC659}"/>
              </a:ext>
            </a:extLst>
          </p:cNvPr>
          <p:cNvSpPr/>
          <p:nvPr/>
        </p:nvSpPr>
        <p:spPr>
          <a:xfrm>
            <a:off x="3276600" y="5356298"/>
            <a:ext cx="2360454" cy="369332"/>
          </a:xfrm>
          <a:prstGeom prst="rect">
            <a:avLst/>
          </a:prstGeom>
        </p:spPr>
        <p:txBody>
          <a:bodyPr wrap="none">
            <a:spAutoFit/>
          </a:bodyPr>
          <a:lstStyle/>
          <a:p>
            <a:r>
              <a:rPr lang="en-US" b="1" i="1" dirty="0">
                <a:solidFill>
                  <a:srgbClr val="000000"/>
                </a:solidFill>
                <a:latin typeface="Times" panose="02020603050405020304" pitchFamily="18" charset="0"/>
                <a:ea typeface="Times New Roman" panose="02020603050405020304" pitchFamily="18" charset="0"/>
              </a:rPr>
              <a:t>Women Cola Spending</a:t>
            </a:r>
            <a:endParaRPr lang="en-US" dirty="0"/>
          </a:p>
        </p:txBody>
      </p:sp>
      <p:pic>
        <p:nvPicPr>
          <p:cNvPr id="11" name="Picture 10">
            <a:extLst>
              <a:ext uri="{FF2B5EF4-FFF2-40B4-BE49-F238E27FC236}">
                <a16:creationId xmlns:a16="http://schemas.microsoft.com/office/drawing/2014/main" id="{425AF173-9685-435F-8EDA-8C6A76D9BB27}"/>
              </a:ext>
            </a:extLst>
          </p:cNvPr>
          <p:cNvPicPr>
            <a:picLocks noChangeAspect="1"/>
          </p:cNvPicPr>
          <p:nvPr/>
        </p:nvPicPr>
        <p:blipFill>
          <a:blip r:embed="rId2"/>
          <a:stretch>
            <a:fillRect/>
          </a:stretch>
        </p:blipFill>
        <p:spPr>
          <a:xfrm>
            <a:off x="-228600" y="5725630"/>
            <a:ext cx="9867901" cy="1160451"/>
          </a:xfrm>
          <a:prstGeom prst="rect">
            <a:avLst/>
          </a:prstGeom>
        </p:spPr>
      </p:pic>
      <p:pic>
        <p:nvPicPr>
          <p:cNvPr id="3" name="Picture 2">
            <a:extLst>
              <a:ext uri="{FF2B5EF4-FFF2-40B4-BE49-F238E27FC236}">
                <a16:creationId xmlns:a16="http://schemas.microsoft.com/office/drawing/2014/main" id="{CD6456EA-CB4A-4EED-A044-AB7CB8DC3EF6}"/>
              </a:ext>
            </a:extLst>
          </p:cNvPr>
          <p:cNvPicPr>
            <a:picLocks noChangeAspect="1"/>
          </p:cNvPicPr>
          <p:nvPr/>
        </p:nvPicPr>
        <p:blipFill>
          <a:blip r:embed="rId3"/>
          <a:stretch>
            <a:fillRect/>
          </a:stretch>
        </p:blipFill>
        <p:spPr>
          <a:xfrm>
            <a:off x="323850" y="2014478"/>
            <a:ext cx="8496300" cy="3341820"/>
          </a:xfrm>
          <a:prstGeom prst="rect">
            <a:avLst/>
          </a:prstGeom>
        </p:spPr>
      </p:pic>
    </p:spTree>
    <p:extLst>
      <p:ext uri="{BB962C8B-B14F-4D97-AF65-F5344CB8AC3E}">
        <p14:creationId xmlns:p14="http://schemas.microsoft.com/office/powerpoint/2010/main" val="170968705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21EF27-73BF-4B9C-B293-EC9B7610522D}"/>
              </a:ext>
            </a:extLst>
          </p:cNvPr>
          <p:cNvSpPr txBox="1"/>
          <p:nvPr/>
        </p:nvSpPr>
        <p:spPr>
          <a:xfrm>
            <a:off x="381000" y="304800"/>
            <a:ext cx="8686800" cy="1323439"/>
          </a:xfrm>
          <a:prstGeom prst="rect">
            <a:avLst/>
          </a:prstGeom>
          <a:noFill/>
        </p:spPr>
        <p:txBody>
          <a:bodyPr wrap="square" rtlCol="0">
            <a:spAutoFit/>
          </a:bodyPr>
          <a:lstStyle/>
          <a:p>
            <a:r>
              <a:rPr lang="en-US" sz="2000" b="1" dirty="0"/>
              <a:t>Simultaneous Subgroup Analysis in SAS</a:t>
            </a:r>
          </a:p>
          <a:p>
            <a:r>
              <a:rPr lang="en-US" sz="2000" dirty="0"/>
              <a:t>In the following example SAS is used to compute </a:t>
            </a:r>
            <a:r>
              <a:rPr lang="en-US" sz="2000" dirty="0" err="1"/>
              <a:t>descriptives</a:t>
            </a:r>
            <a:r>
              <a:rPr lang="en-US" sz="2000" dirty="0"/>
              <a:t> by gender and age for the </a:t>
            </a:r>
            <a:r>
              <a:rPr lang="en-US" sz="2000" dirty="0" err="1"/>
              <a:t>ColaSpend</a:t>
            </a:r>
            <a:r>
              <a:rPr lang="en-US" sz="2000" dirty="0"/>
              <a:t> data set. </a:t>
            </a:r>
          </a:p>
          <a:p>
            <a:endParaRPr lang="en-US" sz="2000" b="1" dirty="0"/>
          </a:p>
        </p:txBody>
      </p:sp>
      <p:sp>
        <p:nvSpPr>
          <p:cNvPr id="6" name="Rectangle 5">
            <a:extLst>
              <a:ext uri="{FF2B5EF4-FFF2-40B4-BE49-F238E27FC236}">
                <a16:creationId xmlns:a16="http://schemas.microsoft.com/office/drawing/2014/main" id="{4B4A0D45-3DFB-4B83-961D-3CE27BDC1A53}"/>
              </a:ext>
            </a:extLst>
          </p:cNvPr>
          <p:cNvSpPr/>
          <p:nvPr/>
        </p:nvSpPr>
        <p:spPr>
          <a:xfrm>
            <a:off x="2438400" y="3962400"/>
            <a:ext cx="3465436" cy="369332"/>
          </a:xfrm>
          <a:prstGeom prst="rect">
            <a:avLst/>
          </a:prstGeom>
        </p:spPr>
        <p:txBody>
          <a:bodyPr wrap="none">
            <a:spAutoFit/>
          </a:bodyPr>
          <a:lstStyle/>
          <a:p>
            <a:r>
              <a:rPr lang="en-US" b="1" i="1" dirty="0">
                <a:solidFill>
                  <a:srgbClr val="000000"/>
                </a:solidFill>
                <a:latin typeface="Times" panose="02020603050405020304" pitchFamily="18" charset="0"/>
                <a:ea typeface="Times New Roman" panose="02020603050405020304" pitchFamily="18" charset="0"/>
              </a:rPr>
              <a:t>Cola Spending by Gender and Age</a:t>
            </a:r>
            <a:endParaRPr lang="en-US" dirty="0"/>
          </a:p>
        </p:txBody>
      </p:sp>
      <p:pic>
        <p:nvPicPr>
          <p:cNvPr id="7" name="Picture 6">
            <a:extLst>
              <a:ext uri="{FF2B5EF4-FFF2-40B4-BE49-F238E27FC236}">
                <a16:creationId xmlns:a16="http://schemas.microsoft.com/office/drawing/2014/main" id="{AB184109-3A74-470E-B1BF-3FACB9B0B106}"/>
              </a:ext>
            </a:extLst>
          </p:cNvPr>
          <p:cNvPicPr>
            <a:picLocks noChangeAspect="1"/>
          </p:cNvPicPr>
          <p:nvPr/>
        </p:nvPicPr>
        <p:blipFill>
          <a:blip r:embed="rId2"/>
          <a:stretch>
            <a:fillRect/>
          </a:stretch>
        </p:blipFill>
        <p:spPr>
          <a:xfrm>
            <a:off x="-157309" y="4495800"/>
            <a:ext cx="9279538" cy="2151888"/>
          </a:xfrm>
          <a:prstGeom prst="rect">
            <a:avLst/>
          </a:prstGeom>
        </p:spPr>
      </p:pic>
      <p:pic>
        <p:nvPicPr>
          <p:cNvPr id="9" name="Picture 8">
            <a:extLst>
              <a:ext uri="{FF2B5EF4-FFF2-40B4-BE49-F238E27FC236}">
                <a16:creationId xmlns:a16="http://schemas.microsoft.com/office/drawing/2014/main" id="{0D205E09-9F29-40DA-87C5-4AE97586BFAC}"/>
              </a:ext>
            </a:extLst>
          </p:cNvPr>
          <p:cNvPicPr>
            <a:picLocks noChangeAspect="1"/>
          </p:cNvPicPr>
          <p:nvPr/>
        </p:nvPicPr>
        <p:blipFill>
          <a:blip r:embed="rId3"/>
          <a:stretch>
            <a:fillRect/>
          </a:stretch>
        </p:blipFill>
        <p:spPr>
          <a:xfrm>
            <a:off x="381000" y="1828800"/>
            <a:ext cx="8001000" cy="1795923"/>
          </a:xfrm>
          <a:prstGeom prst="rect">
            <a:avLst/>
          </a:prstGeom>
        </p:spPr>
      </p:pic>
    </p:spTree>
    <p:extLst>
      <p:ext uri="{BB962C8B-B14F-4D97-AF65-F5344CB8AC3E}">
        <p14:creationId xmlns:p14="http://schemas.microsoft.com/office/powerpoint/2010/main" val="10542448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Content Placeholder 1"/>
          <p:cNvSpPr>
            <a:spLocks noGrp="1"/>
          </p:cNvSpPr>
          <p:nvPr>
            <p:ph idx="1"/>
          </p:nvPr>
        </p:nvSpPr>
        <p:spPr>
          <a:xfrm>
            <a:off x="457200" y="1524000"/>
            <a:ext cx="8229600" cy="4525963"/>
          </a:xfrm>
        </p:spPr>
        <p:txBody>
          <a:bodyPr/>
          <a:lstStyle/>
          <a:p>
            <a:pPr eaLnBrk="1" hangingPunct="1">
              <a:buFont typeface="Wingdings 3" pitchFamily="-72" charset="2"/>
              <a:buNone/>
            </a:pPr>
            <a:r>
              <a:rPr lang="en-US" u="sng" dirty="0"/>
              <a:t>Example   Using Basic Excel Functions</a:t>
            </a:r>
            <a:endParaRPr lang="en-US" dirty="0"/>
          </a:p>
          <a:p>
            <a:pPr eaLnBrk="1" hangingPunct="1"/>
            <a:endParaRPr lang="en-US" dirty="0"/>
          </a:p>
          <a:p>
            <a:pPr eaLnBrk="1" hangingPunct="1"/>
            <a:endParaRPr lang="en-US" dirty="0"/>
          </a:p>
          <a:p>
            <a:pPr eaLnBrk="1" hangingPunct="1"/>
            <a:endParaRPr lang="en-US" dirty="0"/>
          </a:p>
        </p:txBody>
      </p:sp>
      <p:sp>
        <p:nvSpPr>
          <p:cNvPr id="5" name="Title 4"/>
          <p:cNvSpPr>
            <a:spLocks noGrp="1"/>
          </p:cNvSpPr>
          <p:nvPr>
            <p:ph type="title"/>
          </p:nvPr>
        </p:nvSpPr>
        <p:spPr/>
        <p:txBody>
          <a:bodyPr/>
          <a:lstStyle/>
          <a:p>
            <a:pPr eaLnBrk="1" fontAlgn="auto" hangingPunct="1">
              <a:spcAft>
                <a:spcPts val="0"/>
              </a:spcAft>
              <a:defRPr/>
            </a:pPr>
            <a:r>
              <a:rPr lang="en-US" sz="3200" dirty="0">
                <a:ea typeface="+mj-ea"/>
                <a:cs typeface="+mj-cs"/>
              </a:rPr>
              <a:t>Excel Functions</a:t>
            </a:r>
          </a:p>
        </p:txBody>
      </p:sp>
      <p:pic>
        <p:nvPicPr>
          <p:cNvPr id="44035" name="Picture 2"/>
          <p:cNvPicPr>
            <a:picLocks noChangeAspect="1" noChangeArrowheads="1"/>
          </p:cNvPicPr>
          <p:nvPr/>
        </p:nvPicPr>
        <p:blipFill>
          <a:blip r:embed="rId3"/>
          <a:srcRect/>
          <a:stretch>
            <a:fillRect/>
          </a:stretch>
        </p:blipFill>
        <p:spPr bwMode="auto">
          <a:xfrm>
            <a:off x="152400" y="2057400"/>
            <a:ext cx="8677275" cy="3441700"/>
          </a:xfrm>
          <a:prstGeom prst="rect">
            <a:avLst/>
          </a:prstGeom>
          <a:noFill/>
          <a:ln w="9525">
            <a:noFill/>
            <a:miter lim="800000"/>
            <a:headEnd/>
            <a:tailEnd/>
          </a:ln>
        </p:spPr>
      </p:pic>
      <p:sp>
        <p:nvSpPr>
          <p:cNvPr id="3" name="Rounded Rectangle 2"/>
          <p:cNvSpPr/>
          <p:nvPr/>
        </p:nvSpPr>
        <p:spPr>
          <a:xfrm>
            <a:off x="457200" y="4267200"/>
            <a:ext cx="1905000" cy="1231900"/>
          </a:xfrm>
          <a:prstGeom prst="roundRect">
            <a:avLst/>
          </a:prstGeom>
          <a:noFill/>
          <a:ln w="50800"/>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sz="1800"/>
          </a:p>
        </p:txBody>
      </p:sp>
      <p:sp>
        <p:nvSpPr>
          <p:cNvPr id="44037" name="TextBox 3"/>
          <p:cNvSpPr txBox="1">
            <a:spLocks noChangeArrowheads="1"/>
          </p:cNvSpPr>
          <p:nvPr/>
        </p:nvSpPr>
        <p:spPr bwMode="auto">
          <a:xfrm>
            <a:off x="3340100" y="4256088"/>
            <a:ext cx="1057275" cy="260350"/>
          </a:xfrm>
          <a:prstGeom prst="rect">
            <a:avLst/>
          </a:prstGeom>
          <a:noFill/>
          <a:ln w="9525">
            <a:noFill/>
            <a:miter lim="800000"/>
            <a:headEnd/>
            <a:tailEnd/>
          </a:ln>
        </p:spPr>
        <p:txBody>
          <a:bodyPr wrap="none">
            <a:prstTxWarp prst="textNoShape">
              <a:avLst/>
            </a:prstTxWarp>
            <a:spAutoFit/>
          </a:bodyPr>
          <a:lstStyle/>
          <a:p>
            <a:r>
              <a:rPr lang="en-US" sz="1100">
                <a:solidFill>
                  <a:srgbClr val="FF0000"/>
                </a:solidFill>
              </a:rPr>
              <a:t>=MIN(F4:F97)</a:t>
            </a:r>
          </a:p>
        </p:txBody>
      </p:sp>
      <p:sp>
        <p:nvSpPr>
          <p:cNvPr id="44038" name="TextBox 9"/>
          <p:cNvSpPr txBox="1">
            <a:spLocks noChangeArrowheads="1"/>
          </p:cNvSpPr>
          <p:nvPr/>
        </p:nvSpPr>
        <p:spPr bwMode="auto">
          <a:xfrm>
            <a:off x="3340100" y="4752975"/>
            <a:ext cx="1508125" cy="260350"/>
          </a:xfrm>
          <a:prstGeom prst="rect">
            <a:avLst/>
          </a:prstGeom>
          <a:noFill/>
          <a:ln w="9525">
            <a:noFill/>
            <a:miter lim="800000"/>
            <a:headEnd/>
            <a:tailEnd/>
          </a:ln>
        </p:spPr>
        <p:txBody>
          <a:bodyPr>
            <a:prstTxWarp prst="textNoShape">
              <a:avLst/>
            </a:prstTxWarp>
            <a:spAutoFit/>
          </a:bodyPr>
          <a:lstStyle/>
          <a:p>
            <a:r>
              <a:rPr lang="en-US" sz="1100">
                <a:solidFill>
                  <a:srgbClr val="FF0000"/>
                </a:solidFill>
              </a:rPr>
              <a:t>=AVERAGE(H4:H97)</a:t>
            </a:r>
          </a:p>
        </p:txBody>
      </p:sp>
      <p:sp>
        <p:nvSpPr>
          <p:cNvPr id="44041" name="TextBox 13"/>
          <p:cNvSpPr txBox="1">
            <a:spLocks noChangeArrowheads="1"/>
          </p:cNvSpPr>
          <p:nvPr/>
        </p:nvSpPr>
        <p:spPr bwMode="auto">
          <a:xfrm>
            <a:off x="3340100" y="4411663"/>
            <a:ext cx="1103313" cy="260350"/>
          </a:xfrm>
          <a:prstGeom prst="rect">
            <a:avLst/>
          </a:prstGeom>
          <a:noFill/>
          <a:ln w="9525">
            <a:noFill/>
            <a:miter lim="800000"/>
            <a:headEnd/>
            <a:tailEnd/>
          </a:ln>
        </p:spPr>
        <p:txBody>
          <a:bodyPr wrap="none">
            <a:prstTxWarp prst="textNoShape">
              <a:avLst/>
            </a:prstTxWarp>
            <a:spAutoFit/>
          </a:bodyPr>
          <a:lstStyle/>
          <a:p>
            <a:r>
              <a:rPr lang="en-US" sz="1100">
                <a:solidFill>
                  <a:srgbClr val="FF0000"/>
                </a:solidFill>
              </a:rPr>
              <a:t>=MAX(F4:F97)</a:t>
            </a:r>
          </a:p>
        </p:txBody>
      </p:sp>
      <p:sp>
        <p:nvSpPr>
          <p:cNvPr id="44042" name="TextBox 14"/>
          <p:cNvSpPr txBox="1">
            <a:spLocks noChangeArrowheads="1"/>
          </p:cNvSpPr>
          <p:nvPr/>
        </p:nvSpPr>
        <p:spPr bwMode="auto">
          <a:xfrm>
            <a:off x="3340100" y="4584700"/>
            <a:ext cx="1158875" cy="260350"/>
          </a:xfrm>
          <a:prstGeom prst="rect">
            <a:avLst/>
          </a:prstGeom>
          <a:noFill/>
          <a:ln w="9525">
            <a:noFill/>
            <a:miter lim="800000"/>
            <a:headEnd/>
            <a:tailEnd/>
          </a:ln>
        </p:spPr>
        <p:txBody>
          <a:bodyPr wrap="none">
            <a:prstTxWarp prst="textNoShape">
              <a:avLst/>
            </a:prstTxWarp>
            <a:spAutoFit/>
          </a:bodyPr>
          <a:lstStyle/>
          <a:p>
            <a:r>
              <a:rPr lang="en-US" sz="1100">
                <a:solidFill>
                  <a:srgbClr val="FF0000"/>
                </a:solidFill>
              </a:rPr>
              <a:t>=SUM(G4:G97)</a:t>
            </a:r>
          </a:p>
        </p:txBody>
      </p:sp>
      <p:sp>
        <p:nvSpPr>
          <p:cNvPr id="44043" name="TextBox 15"/>
          <p:cNvSpPr txBox="1">
            <a:spLocks noChangeArrowheads="1"/>
          </p:cNvSpPr>
          <p:nvPr/>
        </p:nvSpPr>
        <p:spPr bwMode="auto">
          <a:xfrm>
            <a:off x="3340100" y="5232400"/>
            <a:ext cx="1822450" cy="260350"/>
          </a:xfrm>
          <a:prstGeom prst="rect">
            <a:avLst/>
          </a:prstGeom>
          <a:noFill/>
          <a:ln w="9525">
            <a:noFill/>
            <a:miter lim="800000"/>
            <a:headEnd/>
            <a:tailEnd/>
          </a:ln>
        </p:spPr>
        <p:txBody>
          <a:bodyPr wrap="none">
            <a:prstTxWarp prst="textNoShape">
              <a:avLst/>
            </a:prstTxWarp>
            <a:spAutoFit/>
          </a:bodyPr>
          <a:lstStyle/>
          <a:p>
            <a:r>
              <a:rPr lang="en-US" sz="1100">
                <a:solidFill>
                  <a:srgbClr val="FF0000"/>
                </a:solidFill>
              </a:rPr>
              <a:t>=COUNTIF(H4:H97,”&lt;30”)</a:t>
            </a:r>
          </a:p>
        </p:txBody>
      </p:sp>
      <p:sp>
        <p:nvSpPr>
          <p:cNvPr id="44044" name="TextBox 16"/>
          <p:cNvSpPr txBox="1">
            <a:spLocks noChangeArrowheads="1"/>
          </p:cNvSpPr>
          <p:nvPr/>
        </p:nvSpPr>
        <p:spPr bwMode="auto">
          <a:xfrm>
            <a:off x="3352800" y="5029200"/>
            <a:ext cx="2109788" cy="260350"/>
          </a:xfrm>
          <a:prstGeom prst="rect">
            <a:avLst/>
          </a:prstGeom>
          <a:noFill/>
          <a:ln w="9525">
            <a:noFill/>
            <a:miter lim="800000"/>
            <a:headEnd/>
            <a:tailEnd/>
          </a:ln>
        </p:spPr>
        <p:txBody>
          <a:bodyPr wrap="none">
            <a:prstTxWarp prst="textNoShape">
              <a:avLst/>
            </a:prstTxWarp>
            <a:spAutoFit/>
          </a:bodyPr>
          <a:lstStyle/>
          <a:p>
            <a:r>
              <a:rPr lang="en-US" sz="1100">
                <a:solidFill>
                  <a:srgbClr val="FF0000"/>
                </a:solidFill>
              </a:rPr>
              <a:t>=COUNTIF(D4:D97,”=O-Ring”)</a:t>
            </a:r>
          </a:p>
        </p:txBody>
      </p:sp>
      <p:sp>
        <p:nvSpPr>
          <p:cNvPr id="43021" name="Slide Number Placeholder 5"/>
          <p:cNvSpPr>
            <a:spLocks noGrp="1"/>
          </p:cNvSpPr>
          <p:nvPr>
            <p:ph type="sldNum" sz="quarter" idx="11"/>
          </p:nvPr>
        </p:nvSpPr>
        <p:spPr bwMode="auto">
          <a:ln>
            <a:miter lim="800000"/>
            <a:headEnd/>
            <a:tailEnd/>
          </a:ln>
        </p:spPr>
        <p:txBody>
          <a:bodyPr wrap="square" lIns="91440" tIns="45720" rIns="91440" bIns="45720" numCol="1" anchorCtr="0" compatLnSpc="1">
            <a:prstTxWarp prst="textNoShape">
              <a:avLst/>
            </a:prstTxWarp>
          </a:bodyPr>
          <a:lstStyle/>
          <a:p>
            <a:pPr fontAlgn="base">
              <a:spcBef>
                <a:spcPct val="0"/>
              </a:spcBef>
              <a:spcAft>
                <a:spcPct val="0"/>
              </a:spcAft>
              <a:defRPr/>
            </a:pPr>
            <a:r>
              <a:rPr lang="en-US">
                <a:ea typeface="ＭＳ Ｐゴシック" pitchFamily="-72" charset="-128"/>
                <a:cs typeface="ＭＳ Ｐゴシック" pitchFamily="-72" charset="-128"/>
              </a:rPr>
              <a:t>2-</a:t>
            </a:r>
            <a:fld id="{70E7F587-61F0-44DB-AAAD-12A661288917}" type="slidenum">
              <a:rPr lang="en-US">
                <a:ea typeface="ＭＳ Ｐゴシック" pitchFamily="-72" charset="-128"/>
                <a:cs typeface="ＭＳ Ｐゴシック" pitchFamily="-72" charset="-128"/>
              </a:rPr>
              <a:pPr fontAlgn="base">
                <a:spcBef>
                  <a:spcPct val="0"/>
                </a:spcBef>
                <a:spcAft>
                  <a:spcPct val="0"/>
                </a:spcAft>
                <a:defRPr/>
              </a:pPr>
              <a:t>6</a:t>
            </a:fld>
            <a:endParaRPr lang="en-US">
              <a:ea typeface="ＭＳ Ｐゴシック" pitchFamily="-72" charset="-128"/>
              <a:cs typeface="ＭＳ Ｐゴシック" pitchFamily="-72" charset="-128"/>
            </a:endParaRPr>
          </a:p>
        </p:txBody>
      </p:sp>
      <p:sp>
        <p:nvSpPr>
          <p:cNvPr id="44046" name="Text Box 1038"/>
          <p:cNvSpPr txBox="1">
            <a:spLocks noChangeArrowheads="1"/>
          </p:cNvSpPr>
          <p:nvPr/>
        </p:nvSpPr>
        <p:spPr bwMode="auto">
          <a:xfrm>
            <a:off x="3352800" y="4876800"/>
            <a:ext cx="1446213" cy="260350"/>
          </a:xfrm>
          <a:prstGeom prst="rect">
            <a:avLst/>
          </a:prstGeom>
          <a:noFill/>
          <a:ln w="9525">
            <a:noFill/>
            <a:miter lim="800000"/>
            <a:headEnd/>
            <a:tailEnd/>
          </a:ln>
        </p:spPr>
        <p:txBody>
          <a:bodyPr>
            <a:prstTxWarp prst="textNoShape">
              <a:avLst/>
            </a:prstTxWarp>
            <a:spAutoFit/>
          </a:bodyPr>
          <a:lstStyle/>
          <a:p>
            <a:r>
              <a:rPr lang="en-US" sz="1100">
                <a:solidFill>
                  <a:srgbClr val="FF0000"/>
                </a:solidFill>
              </a:rPr>
              <a:t>=COUNT(B4:B97)</a:t>
            </a:r>
          </a:p>
        </p:txBody>
      </p:sp>
    </p:spTree>
    <p:extLst>
      <p:ext uri="{BB962C8B-B14F-4D97-AF65-F5344CB8AC3E}">
        <p14:creationId xmlns:p14="http://schemas.microsoft.com/office/powerpoint/2010/main" val="141317473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10A754B-7660-40BE-8904-D9D3264B1E92}"/>
              </a:ext>
            </a:extLst>
          </p:cNvPr>
          <p:cNvSpPr/>
          <p:nvPr/>
        </p:nvSpPr>
        <p:spPr>
          <a:xfrm>
            <a:off x="1143000" y="914400"/>
            <a:ext cx="7061998" cy="1754326"/>
          </a:xfrm>
          <a:prstGeom prst="rect">
            <a:avLst/>
          </a:prstGeom>
        </p:spPr>
        <p:txBody>
          <a:bodyPr wrap="none">
            <a:spAutoFit/>
          </a:bodyPr>
          <a:lstStyle/>
          <a:p>
            <a:r>
              <a:rPr lang="en-US" b="1" dirty="0"/>
              <a:t>Performing Calculations in SAS Data Statements</a:t>
            </a:r>
          </a:p>
          <a:p>
            <a:r>
              <a:rPr lang="en-US" dirty="0"/>
              <a:t>In the following example SAS is used to compute average daily cola spend</a:t>
            </a:r>
          </a:p>
          <a:p>
            <a:r>
              <a:rPr lang="en-US" dirty="0"/>
              <a:t>For the </a:t>
            </a:r>
            <a:r>
              <a:rPr lang="en-US" dirty="0" err="1"/>
              <a:t>ColaSpend</a:t>
            </a:r>
            <a:r>
              <a:rPr lang="en-US" dirty="0"/>
              <a:t> data set. </a:t>
            </a:r>
          </a:p>
          <a:p>
            <a:endParaRPr lang="en-US" b="1" dirty="0"/>
          </a:p>
          <a:p>
            <a:endParaRPr lang="en-US" b="1" dirty="0"/>
          </a:p>
          <a:p>
            <a:endParaRPr lang="en-US" b="1" dirty="0"/>
          </a:p>
        </p:txBody>
      </p:sp>
      <p:pic>
        <p:nvPicPr>
          <p:cNvPr id="5" name="Picture 4">
            <a:extLst>
              <a:ext uri="{FF2B5EF4-FFF2-40B4-BE49-F238E27FC236}">
                <a16:creationId xmlns:a16="http://schemas.microsoft.com/office/drawing/2014/main" id="{07BC0567-B82E-45FD-A9D0-4FC6363EE4B2}"/>
              </a:ext>
            </a:extLst>
          </p:cNvPr>
          <p:cNvPicPr>
            <a:picLocks noChangeAspect="1"/>
          </p:cNvPicPr>
          <p:nvPr/>
        </p:nvPicPr>
        <p:blipFill>
          <a:blip r:embed="rId2"/>
          <a:stretch>
            <a:fillRect/>
          </a:stretch>
        </p:blipFill>
        <p:spPr>
          <a:xfrm>
            <a:off x="335352" y="2362200"/>
            <a:ext cx="8473295" cy="1812263"/>
          </a:xfrm>
          <a:prstGeom prst="rect">
            <a:avLst/>
          </a:prstGeom>
        </p:spPr>
      </p:pic>
      <p:pic>
        <p:nvPicPr>
          <p:cNvPr id="6" name="Picture 5">
            <a:extLst>
              <a:ext uri="{FF2B5EF4-FFF2-40B4-BE49-F238E27FC236}">
                <a16:creationId xmlns:a16="http://schemas.microsoft.com/office/drawing/2014/main" id="{121FD3B2-52CF-42CE-921F-F59E7999B915}"/>
              </a:ext>
            </a:extLst>
          </p:cNvPr>
          <p:cNvPicPr>
            <a:picLocks noChangeAspect="1"/>
          </p:cNvPicPr>
          <p:nvPr/>
        </p:nvPicPr>
        <p:blipFill>
          <a:blip r:embed="rId3"/>
          <a:stretch>
            <a:fillRect/>
          </a:stretch>
        </p:blipFill>
        <p:spPr>
          <a:xfrm>
            <a:off x="-1524000" y="4267200"/>
            <a:ext cx="11125639" cy="2414725"/>
          </a:xfrm>
          <a:prstGeom prst="rect">
            <a:avLst/>
          </a:prstGeom>
        </p:spPr>
      </p:pic>
    </p:spTree>
    <p:extLst>
      <p:ext uri="{BB962C8B-B14F-4D97-AF65-F5344CB8AC3E}">
        <p14:creationId xmlns:p14="http://schemas.microsoft.com/office/powerpoint/2010/main" val="57921429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3551320-A920-4D7D-89EF-0414681C953E}"/>
              </a:ext>
            </a:extLst>
          </p:cNvPr>
          <p:cNvSpPr txBox="1"/>
          <p:nvPr/>
        </p:nvSpPr>
        <p:spPr>
          <a:xfrm>
            <a:off x="533400" y="0"/>
            <a:ext cx="8305800" cy="4431983"/>
          </a:xfrm>
          <a:prstGeom prst="rect">
            <a:avLst/>
          </a:prstGeom>
          <a:noFill/>
        </p:spPr>
        <p:txBody>
          <a:bodyPr wrap="square" rtlCol="0">
            <a:spAutoFit/>
          </a:bodyPr>
          <a:lstStyle/>
          <a:p>
            <a:r>
              <a:rPr lang="en-US" sz="2000" b="1" dirty="0"/>
              <a:t>Combining Data Sets by Adding Cases ( concatenation) and/or Adding Variables in SAS</a:t>
            </a:r>
          </a:p>
          <a:p>
            <a:endParaRPr lang="en-US" sz="2000" b="1" dirty="0"/>
          </a:p>
          <a:p>
            <a:r>
              <a:rPr lang="en-US" sz="1600" dirty="0"/>
              <a:t>In this example the files merge_1, merge_2, and merge_3 are created from entering data into the data step (rather than reading from a preexisting file).   Next, the cases in merge_1 and merge_2 are combined, and that result combined with marge_3 (as in the SPSS example).</a:t>
            </a:r>
          </a:p>
          <a:p>
            <a:endParaRPr lang="en-US" sz="2000" dirty="0"/>
          </a:p>
          <a:p>
            <a:endParaRPr lang="en-US" sz="2000" dirty="0"/>
          </a:p>
          <a:p>
            <a:endParaRPr lang="en-US" sz="2000" b="1" dirty="0"/>
          </a:p>
          <a:p>
            <a:endParaRPr lang="en-US" sz="2000" b="1" dirty="0"/>
          </a:p>
          <a:p>
            <a:endParaRPr lang="en-US" sz="2000" b="1" dirty="0"/>
          </a:p>
          <a:p>
            <a:endParaRPr lang="en-US" sz="2000" b="1" dirty="0"/>
          </a:p>
          <a:p>
            <a:endParaRPr lang="en-US" dirty="0"/>
          </a:p>
          <a:p>
            <a:endParaRPr lang="en-US" dirty="0"/>
          </a:p>
          <a:p>
            <a:r>
              <a:rPr lang="en-US" dirty="0"/>
              <a:t> </a:t>
            </a:r>
          </a:p>
        </p:txBody>
      </p:sp>
      <p:pic>
        <p:nvPicPr>
          <p:cNvPr id="7" name="Picture 6">
            <a:extLst>
              <a:ext uri="{FF2B5EF4-FFF2-40B4-BE49-F238E27FC236}">
                <a16:creationId xmlns:a16="http://schemas.microsoft.com/office/drawing/2014/main" id="{5B5895C3-46C7-4242-A9F5-8B9A48A5CD6E}"/>
              </a:ext>
            </a:extLst>
          </p:cNvPr>
          <p:cNvPicPr>
            <a:picLocks noChangeAspect="1"/>
          </p:cNvPicPr>
          <p:nvPr/>
        </p:nvPicPr>
        <p:blipFill>
          <a:blip r:embed="rId2"/>
          <a:stretch>
            <a:fillRect/>
          </a:stretch>
        </p:blipFill>
        <p:spPr>
          <a:xfrm>
            <a:off x="-457200" y="4291624"/>
            <a:ext cx="9492986" cy="2369819"/>
          </a:xfrm>
          <a:prstGeom prst="rect">
            <a:avLst/>
          </a:prstGeom>
        </p:spPr>
      </p:pic>
      <p:pic>
        <p:nvPicPr>
          <p:cNvPr id="8" name="Picture 7">
            <a:extLst>
              <a:ext uri="{FF2B5EF4-FFF2-40B4-BE49-F238E27FC236}">
                <a16:creationId xmlns:a16="http://schemas.microsoft.com/office/drawing/2014/main" id="{D916FC43-9EC0-49F6-A3EE-E3BAFB41F39F}"/>
              </a:ext>
            </a:extLst>
          </p:cNvPr>
          <p:cNvPicPr>
            <a:picLocks noChangeAspect="1"/>
          </p:cNvPicPr>
          <p:nvPr/>
        </p:nvPicPr>
        <p:blipFill>
          <a:blip r:embed="rId3"/>
          <a:stretch>
            <a:fillRect/>
          </a:stretch>
        </p:blipFill>
        <p:spPr>
          <a:xfrm>
            <a:off x="2592707" y="2617430"/>
            <a:ext cx="6553200" cy="1252523"/>
          </a:xfrm>
          <a:prstGeom prst="rect">
            <a:avLst/>
          </a:prstGeom>
        </p:spPr>
      </p:pic>
      <p:pic>
        <p:nvPicPr>
          <p:cNvPr id="9" name="Picture 8">
            <a:extLst>
              <a:ext uri="{FF2B5EF4-FFF2-40B4-BE49-F238E27FC236}">
                <a16:creationId xmlns:a16="http://schemas.microsoft.com/office/drawing/2014/main" id="{FA092010-A94B-4FEE-97F7-09677B9EADCC}"/>
              </a:ext>
            </a:extLst>
          </p:cNvPr>
          <p:cNvPicPr>
            <a:picLocks noChangeAspect="1"/>
          </p:cNvPicPr>
          <p:nvPr/>
        </p:nvPicPr>
        <p:blipFill>
          <a:blip r:embed="rId4"/>
          <a:stretch>
            <a:fillRect/>
          </a:stretch>
        </p:blipFill>
        <p:spPr>
          <a:xfrm>
            <a:off x="228600" y="2743200"/>
            <a:ext cx="2472050" cy="3769741"/>
          </a:xfrm>
          <a:prstGeom prst="rect">
            <a:avLst/>
          </a:prstGeom>
        </p:spPr>
      </p:pic>
      <p:sp>
        <p:nvSpPr>
          <p:cNvPr id="10" name="TextBox 9">
            <a:extLst>
              <a:ext uri="{FF2B5EF4-FFF2-40B4-BE49-F238E27FC236}">
                <a16:creationId xmlns:a16="http://schemas.microsoft.com/office/drawing/2014/main" id="{800635AF-767D-4C59-88B1-74C37B6EDC55}"/>
              </a:ext>
            </a:extLst>
          </p:cNvPr>
          <p:cNvSpPr txBox="1"/>
          <p:nvPr/>
        </p:nvSpPr>
        <p:spPr>
          <a:xfrm>
            <a:off x="3005450" y="1828800"/>
            <a:ext cx="2099950" cy="381866"/>
          </a:xfrm>
          <a:prstGeom prst="rect">
            <a:avLst/>
          </a:prstGeom>
          <a:noFill/>
        </p:spPr>
        <p:txBody>
          <a:bodyPr wrap="square" rtlCol="0">
            <a:spAutoFit/>
          </a:bodyPr>
          <a:lstStyle/>
          <a:p>
            <a:r>
              <a:rPr lang="en-US" u="sng" dirty="0"/>
              <a:t>Adding Cases</a:t>
            </a:r>
          </a:p>
        </p:txBody>
      </p:sp>
    </p:spTree>
    <p:extLst>
      <p:ext uri="{BB962C8B-B14F-4D97-AF65-F5344CB8AC3E}">
        <p14:creationId xmlns:p14="http://schemas.microsoft.com/office/powerpoint/2010/main" val="315449328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C8D638B-34F7-4559-BBC3-970FE9C4FCE5}"/>
              </a:ext>
            </a:extLst>
          </p:cNvPr>
          <p:cNvSpPr/>
          <p:nvPr/>
        </p:nvSpPr>
        <p:spPr>
          <a:xfrm>
            <a:off x="1382486" y="193380"/>
            <a:ext cx="6477000" cy="646331"/>
          </a:xfrm>
          <a:prstGeom prst="rect">
            <a:avLst/>
          </a:prstGeom>
        </p:spPr>
        <p:txBody>
          <a:bodyPr wrap="square">
            <a:spAutoFit/>
          </a:bodyPr>
          <a:lstStyle/>
          <a:p>
            <a:r>
              <a:rPr lang="en-US" b="1" dirty="0"/>
              <a:t>Combining Data Sets by Adding Cases ( concatenation) and/or Adding Variables in SAS</a:t>
            </a:r>
          </a:p>
        </p:txBody>
      </p:sp>
      <p:pic>
        <p:nvPicPr>
          <p:cNvPr id="5" name="Picture 4">
            <a:extLst>
              <a:ext uri="{FF2B5EF4-FFF2-40B4-BE49-F238E27FC236}">
                <a16:creationId xmlns:a16="http://schemas.microsoft.com/office/drawing/2014/main" id="{F2D97465-9570-4F8F-B3DE-0D9525DEA8F0}"/>
              </a:ext>
            </a:extLst>
          </p:cNvPr>
          <p:cNvPicPr>
            <a:picLocks noChangeAspect="1"/>
          </p:cNvPicPr>
          <p:nvPr/>
        </p:nvPicPr>
        <p:blipFill>
          <a:blip r:embed="rId2"/>
          <a:stretch>
            <a:fillRect/>
          </a:stretch>
        </p:blipFill>
        <p:spPr>
          <a:xfrm>
            <a:off x="381000" y="3943991"/>
            <a:ext cx="2810500" cy="2780017"/>
          </a:xfrm>
          <a:prstGeom prst="rect">
            <a:avLst/>
          </a:prstGeom>
        </p:spPr>
      </p:pic>
      <p:pic>
        <p:nvPicPr>
          <p:cNvPr id="7" name="Picture 6">
            <a:extLst>
              <a:ext uri="{FF2B5EF4-FFF2-40B4-BE49-F238E27FC236}">
                <a16:creationId xmlns:a16="http://schemas.microsoft.com/office/drawing/2014/main" id="{C9E69E66-C361-425D-8918-D9DC7BEE7285}"/>
              </a:ext>
            </a:extLst>
          </p:cNvPr>
          <p:cNvPicPr>
            <a:picLocks noChangeAspect="1"/>
          </p:cNvPicPr>
          <p:nvPr/>
        </p:nvPicPr>
        <p:blipFill>
          <a:blip r:embed="rId3"/>
          <a:stretch>
            <a:fillRect/>
          </a:stretch>
        </p:blipFill>
        <p:spPr>
          <a:xfrm>
            <a:off x="-3352800" y="1657991"/>
            <a:ext cx="9179354" cy="2286000"/>
          </a:xfrm>
          <a:prstGeom prst="rect">
            <a:avLst/>
          </a:prstGeom>
        </p:spPr>
      </p:pic>
      <p:sp>
        <p:nvSpPr>
          <p:cNvPr id="8" name="TextBox 7">
            <a:extLst>
              <a:ext uri="{FF2B5EF4-FFF2-40B4-BE49-F238E27FC236}">
                <a16:creationId xmlns:a16="http://schemas.microsoft.com/office/drawing/2014/main" id="{27A05033-3D3D-43CA-8514-5BA8154D5B22}"/>
              </a:ext>
            </a:extLst>
          </p:cNvPr>
          <p:cNvSpPr txBox="1"/>
          <p:nvPr/>
        </p:nvSpPr>
        <p:spPr>
          <a:xfrm>
            <a:off x="609600" y="1196095"/>
            <a:ext cx="1524000" cy="369332"/>
          </a:xfrm>
          <a:prstGeom prst="rect">
            <a:avLst/>
          </a:prstGeom>
          <a:noFill/>
        </p:spPr>
        <p:txBody>
          <a:bodyPr wrap="square" rtlCol="0">
            <a:spAutoFit/>
          </a:bodyPr>
          <a:lstStyle/>
          <a:p>
            <a:r>
              <a:rPr lang="en-US" dirty="0"/>
              <a:t>Recall m1m2</a:t>
            </a:r>
          </a:p>
        </p:txBody>
      </p:sp>
      <p:pic>
        <p:nvPicPr>
          <p:cNvPr id="9" name="Picture 8">
            <a:extLst>
              <a:ext uri="{FF2B5EF4-FFF2-40B4-BE49-F238E27FC236}">
                <a16:creationId xmlns:a16="http://schemas.microsoft.com/office/drawing/2014/main" id="{ECB38B51-0283-436A-AD19-C4C34A36A77A}"/>
              </a:ext>
            </a:extLst>
          </p:cNvPr>
          <p:cNvPicPr>
            <a:picLocks noChangeAspect="1"/>
          </p:cNvPicPr>
          <p:nvPr/>
        </p:nvPicPr>
        <p:blipFill>
          <a:blip r:embed="rId4"/>
          <a:stretch>
            <a:fillRect/>
          </a:stretch>
        </p:blipFill>
        <p:spPr>
          <a:xfrm>
            <a:off x="2286000" y="1816510"/>
            <a:ext cx="6839305" cy="1380184"/>
          </a:xfrm>
          <a:prstGeom prst="rect">
            <a:avLst/>
          </a:prstGeom>
        </p:spPr>
      </p:pic>
      <p:pic>
        <p:nvPicPr>
          <p:cNvPr id="10" name="Picture 9">
            <a:extLst>
              <a:ext uri="{FF2B5EF4-FFF2-40B4-BE49-F238E27FC236}">
                <a16:creationId xmlns:a16="http://schemas.microsoft.com/office/drawing/2014/main" id="{C5CF7433-2E8B-4C02-9592-78B8D5B993CE}"/>
              </a:ext>
            </a:extLst>
          </p:cNvPr>
          <p:cNvPicPr>
            <a:picLocks noChangeAspect="1"/>
          </p:cNvPicPr>
          <p:nvPr/>
        </p:nvPicPr>
        <p:blipFill>
          <a:blip r:embed="rId5"/>
          <a:stretch>
            <a:fillRect/>
          </a:stretch>
        </p:blipFill>
        <p:spPr>
          <a:xfrm>
            <a:off x="-76200" y="3620784"/>
            <a:ext cx="11136147" cy="2780016"/>
          </a:xfrm>
          <a:prstGeom prst="rect">
            <a:avLst/>
          </a:prstGeom>
        </p:spPr>
      </p:pic>
      <p:sp>
        <p:nvSpPr>
          <p:cNvPr id="11" name="TextBox 10">
            <a:extLst>
              <a:ext uri="{FF2B5EF4-FFF2-40B4-BE49-F238E27FC236}">
                <a16:creationId xmlns:a16="http://schemas.microsoft.com/office/drawing/2014/main" id="{D2B690BF-AC8F-4FA1-9D97-54F6A1C10390}"/>
              </a:ext>
            </a:extLst>
          </p:cNvPr>
          <p:cNvSpPr txBox="1"/>
          <p:nvPr/>
        </p:nvSpPr>
        <p:spPr>
          <a:xfrm>
            <a:off x="2962452" y="891948"/>
            <a:ext cx="2743200" cy="369332"/>
          </a:xfrm>
          <a:prstGeom prst="rect">
            <a:avLst/>
          </a:prstGeom>
          <a:noFill/>
        </p:spPr>
        <p:txBody>
          <a:bodyPr wrap="square" rtlCol="0">
            <a:spAutoFit/>
          </a:bodyPr>
          <a:lstStyle/>
          <a:p>
            <a:r>
              <a:rPr lang="en-US" u="sng" dirty="0"/>
              <a:t>Adding Variables</a:t>
            </a:r>
          </a:p>
        </p:txBody>
      </p:sp>
    </p:spTree>
    <p:extLst>
      <p:ext uri="{BB962C8B-B14F-4D97-AF65-F5344CB8AC3E}">
        <p14:creationId xmlns:p14="http://schemas.microsoft.com/office/powerpoint/2010/main" val="156062150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06263F1-945D-408B-8E17-77C00E4B9E9C}"/>
              </a:ext>
            </a:extLst>
          </p:cNvPr>
          <p:cNvSpPr txBox="1"/>
          <p:nvPr/>
        </p:nvSpPr>
        <p:spPr>
          <a:xfrm>
            <a:off x="990600" y="228600"/>
            <a:ext cx="6705600" cy="7033207"/>
          </a:xfrm>
          <a:prstGeom prst="rect">
            <a:avLst/>
          </a:prstGeom>
          <a:noFill/>
        </p:spPr>
        <p:txBody>
          <a:bodyPr wrap="square" rtlCol="0">
            <a:spAutoFit/>
          </a:bodyPr>
          <a:lstStyle/>
          <a:p>
            <a:r>
              <a:rPr lang="en-US" dirty="0"/>
              <a:t>Additional Applications:</a:t>
            </a:r>
          </a:p>
          <a:p>
            <a:pPr marL="0" marR="0">
              <a:lnSpc>
                <a:spcPct val="115000"/>
              </a:lnSpc>
              <a:spcBef>
                <a:spcPts val="0"/>
              </a:spcBef>
              <a:spcAft>
                <a:spcPts val="10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1) The Excel file President’s Inn Guest Database pro-vides a list of customers, rooms they occupied, </a:t>
            </a:r>
            <a:r>
              <a:rPr lang="en-US" sz="1400" dirty="0" err="1">
                <a:effectLst/>
                <a:latin typeface="Calibri" panose="020F0502020204030204" pitchFamily="34" charset="0"/>
                <a:ea typeface="Calibri" panose="020F0502020204030204" pitchFamily="34" charset="0"/>
                <a:cs typeface="Times New Roman" panose="02020603050405020304" pitchFamily="18" charset="0"/>
              </a:rPr>
              <a:t>ar</a:t>
            </a:r>
            <a:r>
              <a:rPr lang="en-US" sz="1400" dirty="0">
                <a:effectLst/>
                <a:latin typeface="Calibri" panose="020F0502020204030204" pitchFamily="34" charset="0"/>
                <a:ea typeface="Calibri" panose="020F0502020204030204" pitchFamily="34" charset="0"/>
                <a:cs typeface="Times New Roman" panose="02020603050405020304" pitchFamily="18" charset="0"/>
              </a:rPr>
              <a:t>-rival and departure dates, number of occupants, and daily rate for a small bed-and-breakfast inn during one month.4Room rates are the same for one or two guests; however, additional guests must pay an additional $20 per person per day for meals. Guests staying for seven days or more receive a 10% discount. Modify the spreadsheet to calculate the number of days that each party stayed at the inn and the total revenue for the length of stay.</a:t>
            </a:r>
            <a:r>
              <a:rPr lang="en-US" sz="1400" baseline="30000" dirty="0">
                <a:effectLst/>
                <a:latin typeface="Calibri" panose="020F0502020204030204" pitchFamily="34" charset="0"/>
                <a:ea typeface="Calibri" panose="020F0502020204030204" pitchFamily="34" charset="0"/>
                <a:cs typeface="Times New Roman" panose="02020603050405020304" pitchFamily="18" charset="0"/>
              </a:rPr>
              <a:t>1</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Bef>
                <a:spcPts val="0"/>
              </a:spcBef>
              <a:spcAft>
                <a:spcPts val="10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15000"/>
              </a:lnSpc>
              <a:spcBef>
                <a:spcPts val="0"/>
              </a:spcBef>
              <a:spcAft>
                <a:spcPts val="10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2) The worksheet Base Data in the Excel file Credit Risk Data provides information about 425 bank customers who had applied for loans. The data include the purpose of the loan, checking and savings ac-count balances, number of months as a customer of the bank, months employed, gender, marital status, age, housing status and number of years at current residence, job type, and credit-risk classification by the bank.</a:t>
            </a:r>
            <a:r>
              <a:rPr lang="en-US" sz="1400" baseline="30000" dirty="0">
                <a:effectLst/>
                <a:latin typeface="Calibri" panose="020F0502020204030204" pitchFamily="34" charset="0"/>
                <a:ea typeface="Calibri" panose="020F0502020204030204" pitchFamily="34" charset="0"/>
                <a:cs typeface="Times New Roman" panose="02020603050405020304" pitchFamily="18" charset="0"/>
              </a:rPr>
              <a:t>1</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Bef>
                <a:spcPts val="0"/>
              </a:spcBef>
              <a:spcAft>
                <a:spcPts val="10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a. Use the COUNTIF function to determine (1) how many customers applied for new-car, used-car, business, education, small-appliance, and furniture loans and (2) the number of customers with checking account balances less than $500.</a:t>
            </a:r>
          </a:p>
          <a:p>
            <a:pPr marL="0" marR="0">
              <a:lnSpc>
                <a:spcPct val="115000"/>
              </a:lnSpc>
              <a:spcBef>
                <a:spcPts val="0"/>
              </a:spcBef>
              <a:spcAft>
                <a:spcPts val="10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b. Modify the spreadsheet using IF functions to include new columns, classifying the checking and savings account balances as low if the balance is less than $250, medium if between $250 but less than $2000, and high otherwise.</a:t>
            </a:r>
          </a:p>
          <a:p>
            <a:pPr marL="0" marR="0">
              <a:lnSpc>
                <a:spcPct val="115000"/>
              </a:lnSpc>
              <a:spcBef>
                <a:spcPts val="0"/>
              </a:spcBef>
              <a:spcAft>
                <a:spcPts val="100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15000"/>
              </a:lnSpc>
              <a:spcBef>
                <a:spcPts val="0"/>
              </a:spcBef>
              <a:spcAft>
                <a:spcPts val="1000"/>
              </a:spcAft>
            </a:pPr>
            <a:r>
              <a:rPr lang="en-US" sz="1200" baseline="30000" dirty="0">
                <a:effectLst/>
                <a:latin typeface="Calibri" panose="020F0502020204030204" pitchFamily="34" charset="0"/>
                <a:ea typeface="Calibri" panose="020F0502020204030204" pitchFamily="34" charset="0"/>
                <a:cs typeface="Times New Roman" panose="02020603050405020304" pitchFamily="18" charset="0"/>
              </a:rPr>
              <a:t>1</a:t>
            </a:r>
            <a:r>
              <a:rPr lang="en-US" sz="1200" dirty="0">
                <a:effectLst/>
                <a:latin typeface="Calibri" panose="020F0502020204030204" pitchFamily="34" charset="0"/>
                <a:ea typeface="Calibri" panose="020F0502020204030204" pitchFamily="34" charset="0"/>
                <a:cs typeface="Times New Roman" panose="02020603050405020304" pitchFamily="18" charset="0"/>
              </a:rPr>
              <a:t>Evans,J. </a:t>
            </a:r>
            <a:r>
              <a:rPr lang="en-US" sz="1200" i="1" dirty="0">
                <a:effectLst/>
                <a:latin typeface="Calibri" panose="020F0502020204030204" pitchFamily="34" charset="0"/>
                <a:ea typeface="Calibri" panose="020F0502020204030204" pitchFamily="34" charset="0"/>
                <a:cs typeface="Times New Roman" panose="02020603050405020304" pitchFamily="18" charset="0"/>
              </a:rPr>
              <a:t>Business Analytics, 2</a:t>
            </a:r>
            <a:r>
              <a:rPr lang="en-US" sz="1200" i="1" baseline="30000" dirty="0">
                <a:effectLst/>
                <a:latin typeface="Calibri" panose="020F0502020204030204" pitchFamily="34" charset="0"/>
                <a:ea typeface="Calibri" panose="020F0502020204030204" pitchFamily="34" charset="0"/>
                <a:cs typeface="Times New Roman" panose="02020603050405020304" pitchFamily="18" charset="0"/>
              </a:rPr>
              <a:t>nd</a:t>
            </a:r>
            <a:r>
              <a:rPr lang="en-US" sz="1200" i="1" dirty="0">
                <a:effectLst/>
                <a:latin typeface="Calibri" panose="020F0502020204030204" pitchFamily="34" charset="0"/>
                <a:ea typeface="Calibri" panose="020F0502020204030204" pitchFamily="34" charset="0"/>
                <a:cs typeface="Times New Roman" panose="02020603050405020304" pitchFamily="18" charset="0"/>
              </a:rPr>
              <a:t> Edition,</a:t>
            </a:r>
            <a:r>
              <a:rPr lang="en-US" sz="1200" dirty="0">
                <a:effectLst/>
                <a:latin typeface="Calibri" panose="020F0502020204030204" pitchFamily="34" charset="0"/>
                <a:ea typeface="Calibri" panose="020F0502020204030204" pitchFamily="34" charset="0"/>
                <a:cs typeface="Times New Roman" panose="02020603050405020304" pitchFamily="18" charset="0"/>
              </a:rPr>
              <a:t> Pearson</a:t>
            </a:r>
          </a:p>
          <a:p>
            <a:endParaRPr lang="en-US" sz="1400" dirty="0"/>
          </a:p>
          <a:p>
            <a:endParaRPr lang="en-US" dirty="0"/>
          </a:p>
        </p:txBody>
      </p:sp>
    </p:spTree>
    <p:extLst>
      <p:ext uri="{BB962C8B-B14F-4D97-AF65-F5344CB8AC3E}">
        <p14:creationId xmlns:p14="http://schemas.microsoft.com/office/powerpoint/2010/main" val="391097793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00100" y="335845"/>
            <a:ext cx="7543800" cy="5632311"/>
          </a:xfrm>
          <a:prstGeom prst="rect">
            <a:avLst/>
          </a:prstGeom>
          <a:noFill/>
        </p:spPr>
        <p:txBody>
          <a:bodyPr wrap="square" rtlCol="0">
            <a:spAutoFit/>
          </a:bodyPr>
          <a:lstStyle/>
          <a:p>
            <a:endParaRPr lang="en-US" dirty="0"/>
          </a:p>
          <a:p>
            <a:r>
              <a:rPr lang="en-US" dirty="0"/>
              <a:t>Added Applications</a:t>
            </a:r>
          </a:p>
          <a:p>
            <a:endParaRPr lang="en-US" dirty="0"/>
          </a:p>
          <a:p>
            <a:pPr lvl="0"/>
            <a:r>
              <a:rPr lang="en-US" dirty="0"/>
              <a:t>3) Red Deer makes dog biscuits and is interested in assessing the potential of 10 different claims they are considering (see next slide).  A survey of 300 dog owners was conducted and respondents were asked to rate the relevance of each claim to dog biscuits on a scale from 1 (not at all relevant) to 5 (extremely relevant).  SPSS file “</a:t>
            </a:r>
            <a:r>
              <a:rPr lang="en-US" dirty="0" err="1"/>
              <a:t>TURF_DogBiscuitClaimData.sav</a:t>
            </a:r>
            <a:r>
              <a:rPr lang="en-US" dirty="0"/>
              <a:t>”  contains the data with the claims provided in the labels.  The client is interested in conducting a TURF using this data.  Conduct a TURF examining solutions with up to 6 variable/claim combinations (group sizes up to 6 claims), and display 5 solutions for each variable/claim combination (group).   Consider a respondent as reached if a claim has a rating of at least 4.   </a:t>
            </a:r>
          </a:p>
          <a:p>
            <a:pPr lvl="0"/>
            <a:endParaRPr lang="en-US" dirty="0"/>
          </a:p>
          <a:p>
            <a:pPr lvl="0"/>
            <a:r>
              <a:rPr lang="en-US" dirty="0"/>
              <a:t>What percent of the 300 respondents is reached with your best 4 claim solution?</a:t>
            </a:r>
          </a:p>
          <a:p>
            <a:pPr marL="342900" indent="-342900">
              <a:buAutoNum type="arabicParenR"/>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13688411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A11B4D-5D6B-43B1-A615-C0CC5BA8BE00}"/>
              </a:ext>
            </a:extLst>
          </p:cNvPr>
          <p:cNvPicPr>
            <a:picLocks noChangeAspect="1"/>
          </p:cNvPicPr>
          <p:nvPr/>
        </p:nvPicPr>
        <p:blipFill>
          <a:blip r:embed="rId2"/>
          <a:stretch>
            <a:fillRect/>
          </a:stretch>
        </p:blipFill>
        <p:spPr>
          <a:xfrm>
            <a:off x="3200400" y="1066800"/>
            <a:ext cx="2217420" cy="4153759"/>
          </a:xfrm>
          <a:prstGeom prst="rect">
            <a:avLst/>
          </a:prstGeom>
        </p:spPr>
      </p:pic>
    </p:spTree>
    <p:extLst>
      <p:ext uri="{BB962C8B-B14F-4D97-AF65-F5344CB8AC3E}">
        <p14:creationId xmlns:p14="http://schemas.microsoft.com/office/powerpoint/2010/main" val="2398527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Content Placeholder 1"/>
          <p:cNvSpPr>
            <a:spLocks noGrp="1"/>
          </p:cNvSpPr>
          <p:nvPr>
            <p:ph idx="1"/>
          </p:nvPr>
        </p:nvSpPr>
        <p:spPr>
          <a:xfrm>
            <a:off x="457200" y="1481138"/>
            <a:ext cx="8229600" cy="4843462"/>
          </a:xfrm>
        </p:spPr>
        <p:txBody>
          <a:bodyPr>
            <a:normAutofit lnSpcReduction="10000"/>
          </a:bodyPr>
          <a:lstStyle/>
          <a:p>
            <a:pPr eaLnBrk="1" hangingPunct="1">
              <a:spcBef>
                <a:spcPts val="1200"/>
              </a:spcBef>
              <a:buFont typeface="Wingdings 3" pitchFamily="-72" charset="2"/>
              <a:buNone/>
            </a:pPr>
            <a:r>
              <a:rPr lang="en-US" u="sng" dirty="0"/>
              <a:t>Logical Function</a:t>
            </a:r>
            <a:r>
              <a:rPr lang="en-US" dirty="0"/>
              <a:t>:</a:t>
            </a:r>
          </a:p>
          <a:p>
            <a:pPr eaLnBrk="1" hangingPunct="1"/>
            <a:r>
              <a:rPr lang="en-US" dirty="0"/>
              <a:t>=IF(</a:t>
            </a:r>
            <a:r>
              <a:rPr lang="en-US" i="1" dirty="0"/>
              <a:t>condition, value if true, value if false</a:t>
            </a:r>
            <a:r>
              <a:rPr lang="en-US" dirty="0"/>
              <a:t>)</a:t>
            </a:r>
          </a:p>
          <a:p>
            <a:r>
              <a:rPr lang="en-US" dirty="0"/>
              <a:t>=AND(</a:t>
            </a:r>
            <a:r>
              <a:rPr lang="en-US" i="1" dirty="0"/>
              <a:t>condition1, condition2, …</a:t>
            </a:r>
            <a:r>
              <a:rPr lang="en-US" dirty="0"/>
              <a:t>)</a:t>
            </a:r>
          </a:p>
          <a:p>
            <a:r>
              <a:rPr lang="en-US" dirty="0"/>
              <a:t>=OR(</a:t>
            </a:r>
            <a:r>
              <a:rPr lang="en-US" i="1" dirty="0"/>
              <a:t>condition1, condition2, …</a:t>
            </a:r>
            <a:r>
              <a:rPr lang="en-US" dirty="0"/>
              <a:t>)</a:t>
            </a:r>
          </a:p>
          <a:p>
            <a:pPr eaLnBrk="1" hangingPunct="1"/>
            <a:endParaRPr lang="en-US" dirty="0"/>
          </a:p>
          <a:p>
            <a:pPr eaLnBrk="1" hangingPunct="1"/>
            <a:r>
              <a:rPr lang="en-US" dirty="0"/>
              <a:t>Conditions may include the following:</a:t>
            </a:r>
          </a:p>
          <a:p>
            <a:pPr eaLnBrk="1" hangingPunct="1">
              <a:buFont typeface="Wingdings 3" pitchFamily="-72" charset="2"/>
              <a:buNone/>
            </a:pPr>
            <a:r>
              <a:rPr lang="en-US" dirty="0"/>
              <a:t>   = equal		     &lt;&gt; not equal to</a:t>
            </a:r>
          </a:p>
          <a:p>
            <a:pPr eaLnBrk="1" hangingPunct="1">
              <a:buFont typeface="Wingdings 3" pitchFamily="-72" charset="2"/>
              <a:buNone/>
            </a:pPr>
            <a:r>
              <a:rPr lang="en-US" dirty="0"/>
              <a:t>   &gt; greater than	     &gt;= greater than or equal to</a:t>
            </a:r>
          </a:p>
          <a:p>
            <a:pPr eaLnBrk="1" hangingPunct="1">
              <a:buFont typeface="Wingdings 3" pitchFamily="-72" charset="2"/>
              <a:buNone/>
            </a:pPr>
            <a:r>
              <a:rPr lang="en-US" dirty="0"/>
              <a:t>   &lt; less than	     &lt;= less than or equal to</a:t>
            </a:r>
          </a:p>
          <a:p>
            <a:pPr eaLnBrk="1" hangingPunct="1"/>
            <a:endParaRPr lang="en-US" dirty="0"/>
          </a:p>
        </p:txBody>
      </p:sp>
      <p:sp>
        <p:nvSpPr>
          <p:cNvPr id="5" name="Title 4"/>
          <p:cNvSpPr>
            <a:spLocks noGrp="1"/>
          </p:cNvSpPr>
          <p:nvPr>
            <p:ph type="title"/>
          </p:nvPr>
        </p:nvSpPr>
        <p:spPr/>
        <p:txBody>
          <a:bodyPr/>
          <a:lstStyle/>
          <a:p>
            <a:pPr eaLnBrk="1" fontAlgn="auto" hangingPunct="1">
              <a:spcAft>
                <a:spcPts val="0"/>
              </a:spcAft>
              <a:defRPr/>
            </a:pPr>
            <a:r>
              <a:rPr lang="en-US" sz="3200" dirty="0">
                <a:ea typeface="+mj-ea"/>
                <a:cs typeface="+mj-cs"/>
              </a:rPr>
              <a:t>Excel Functions</a:t>
            </a:r>
          </a:p>
        </p:txBody>
      </p:sp>
    </p:spTree>
    <p:extLst>
      <p:ext uri="{BB962C8B-B14F-4D97-AF65-F5344CB8AC3E}">
        <p14:creationId xmlns:p14="http://schemas.microsoft.com/office/powerpoint/2010/main" val="28912792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381000"/>
            <a:ext cx="8229600" cy="4843462"/>
          </a:xfrm>
        </p:spPr>
        <p:txBody>
          <a:bodyPr>
            <a:normAutofit/>
          </a:bodyPr>
          <a:lstStyle/>
          <a:p>
            <a:pPr marL="365760" indent="-256032" eaLnBrk="1" fontAlgn="auto" hangingPunct="1">
              <a:spcBef>
                <a:spcPts val="1200"/>
              </a:spcBef>
              <a:spcAft>
                <a:spcPts val="0"/>
              </a:spcAft>
              <a:buFont typeface="Wingdings 3"/>
              <a:buNone/>
              <a:defRPr/>
            </a:pPr>
            <a:r>
              <a:rPr lang="en-US" u="sng" dirty="0">
                <a:ea typeface="+mn-ea"/>
                <a:cs typeface="+mn-cs"/>
              </a:rPr>
              <a:t>Example 2.5  Using the IF statement</a:t>
            </a:r>
            <a:endParaRPr lang="en-US" dirty="0">
              <a:ea typeface="+mn-ea"/>
              <a:cs typeface="+mn-cs"/>
            </a:endParaRPr>
          </a:p>
          <a:p>
            <a:pPr marL="109728" indent="0" eaLnBrk="1" fontAlgn="auto" hangingPunct="1">
              <a:spcAft>
                <a:spcPts val="0"/>
              </a:spcAft>
              <a:buFont typeface="Wingdings 3"/>
              <a:buNone/>
              <a:defRPr/>
            </a:pPr>
            <a:r>
              <a:rPr lang="en-US" dirty="0">
                <a:ea typeface="+mn-ea"/>
                <a:cs typeface="+mn-cs"/>
              </a:rPr>
              <a:t>      =IF(</a:t>
            </a:r>
            <a:r>
              <a:rPr lang="en-US" i="1" dirty="0">
                <a:ea typeface="+mn-ea"/>
                <a:cs typeface="+mn-cs"/>
              </a:rPr>
              <a:t>condition, value if true, value if false</a:t>
            </a:r>
            <a:r>
              <a:rPr lang="en-US" dirty="0">
                <a:ea typeface="+mn-ea"/>
                <a:cs typeface="+mn-cs"/>
              </a:rPr>
              <a:t>)</a:t>
            </a:r>
          </a:p>
          <a:p>
            <a:pPr marL="109728" indent="0" eaLnBrk="1" fontAlgn="auto" hangingPunct="1">
              <a:spcAft>
                <a:spcPts val="0"/>
              </a:spcAft>
              <a:buFont typeface="Wingdings 3"/>
              <a:buNone/>
              <a:defRPr/>
            </a:pPr>
            <a:endParaRPr lang="en-US" u="sng" dirty="0">
              <a:ea typeface="+mn-ea"/>
              <a:cs typeface="+mn-cs"/>
            </a:endParaRPr>
          </a:p>
          <a:p>
            <a:pPr marL="109728" indent="0" eaLnBrk="1" fontAlgn="auto" hangingPunct="1">
              <a:spcAft>
                <a:spcPts val="0"/>
              </a:spcAft>
              <a:buFont typeface="Wingdings 3"/>
              <a:buNone/>
              <a:defRPr/>
            </a:pPr>
            <a:r>
              <a:rPr lang="en-US" u="sng" dirty="0">
                <a:ea typeface="+mn-ea"/>
                <a:cs typeface="+mn-cs"/>
              </a:rPr>
              <a:t>Cell K4</a:t>
            </a:r>
            <a:r>
              <a:rPr lang="en-US" dirty="0">
                <a:ea typeface="+mn-ea"/>
                <a:cs typeface="+mn-cs"/>
              </a:rPr>
              <a:t>:  =IF(F4 &gt;= 10000, “Large”, “Small”)</a:t>
            </a:r>
          </a:p>
        </p:txBody>
      </p:sp>
      <p:pic>
        <p:nvPicPr>
          <p:cNvPr id="51203" name="Picture 5"/>
          <p:cNvPicPr>
            <a:picLocks noChangeAspect="1" noChangeArrowheads="1"/>
          </p:cNvPicPr>
          <p:nvPr/>
        </p:nvPicPr>
        <p:blipFill>
          <a:blip r:embed="rId2"/>
          <a:srcRect/>
          <a:stretch>
            <a:fillRect/>
          </a:stretch>
        </p:blipFill>
        <p:spPr bwMode="auto">
          <a:xfrm>
            <a:off x="304800" y="3124200"/>
            <a:ext cx="2105025" cy="2409825"/>
          </a:xfrm>
          <a:prstGeom prst="rect">
            <a:avLst/>
          </a:prstGeom>
          <a:noFill/>
          <a:ln w="9525">
            <a:noFill/>
            <a:miter lim="800000"/>
            <a:headEnd/>
            <a:tailEnd/>
          </a:ln>
        </p:spPr>
      </p:pic>
      <p:pic>
        <p:nvPicPr>
          <p:cNvPr id="51204" name="Picture 6"/>
          <p:cNvPicPr>
            <a:picLocks noChangeAspect="1" noChangeArrowheads="1"/>
          </p:cNvPicPr>
          <p:nvPr/>
        </p:nvPicPr>
        <p:blipFill>
          <a:blip r:embed="rId3"/>
          <a:srcRect/>
          <a:stretch>
            <a:fillRect/>
          </a:stretch>
        </p:blipFill>
        <p:spPr bwMode="auto">
          <a:xfrm>
            <a:off x="2438400" y="3124200"/>
            <a:ext cx="6400800" cy="2405063"/>
          </a:xfrm>
          <a:prstGeom prst="rect">
            <a:avLst/>
          </a:prstGeom>
          <a:noFill/>
          <a:ln w="9525">
            <a:noFill/>
            <a:miter lim="800000"/>
            <a:headEnd/>
            <a:tailEnd/>
          </a:ln>
        </p:spPr>
      </p:pic>
      <p:sp>
        <p:nvSpPr>
          <p:cNvPr id="50183" name="Slide Number Placeholder 5"/>
          <p:cNvSpPr>
            <a:spLocks noGrp="1"/>
          </p:cNvSpPr>
          <p:nvPr>
            <p:ph type="sldNum" sz="quarter" idx="11"/>
          </p:nvPr>
        </p:nvSpPr>
        <p:spPr bwMode="auto">
          <a:ln>
            <a:miter lim="800000"/>
            <a:headEnd/>
            <a:tailEnd/>
          </a:ln>
        </p:spPr>
        <p:txBody>
          <a:bodyPr wrap="square" lIns="91440" tIns="45720" rIns="91440" bIns="45720" numCol="1" anchorCtr="0" compatLnSpc="1">
            <a:prstTxWarp prst="textNoShape">
              <a:avLst/>
            </a:prstTxWarp>
          </a:bodyPr>
          <a:lstStyle/>
          <a:p>
            <a:pPr fontAlgn="base">
              <a:spcBef>
                <a:spcPct val="0"/>
              </a:spcBef>
              <a:spcAft>
                <a:spcPct val="0"/>
              </a:spcAft>
              <a:defRPr/>
            </a:pPr>
            <a:r>
              <a:rPr lang="en-US">
                <a:ea typeface="ＭＳ Ｐゴシック" pitchFamily="-72" charset="-128"/>
                <a:cs typeface="ＭＳ Ｐゴシック" pitchFamily="-72" charset="-128"/>
              </a:rPr>
              <a:t>2-</a:t>
            </a:r>
            <a:fld id="{F7DC830B-477E-4E3D-84C7-083056E3D45F}" type="slidenum">
              <a:rPr lang="en-US">
                <a:ea typeface="ＭＳ Ｐゴシック" pitchFamily="-72" charset="-128"/>
                <a:cs typeface="ＭＳ Ｐゴシック" pitchFamily="-72" charset="-128"/>
              </a:rPr>
              <a:pPr fontAlgn="base">
                <a:spcBef>
                  <a:spcPct val="0"/>
                </a:spcBef>
                <a:spcAft>
                  <a:spcPct val="0"/>
                </a:spcAft>
                <a:defRPr/>
              </a:pPr>
              <a:t>8</a:t>
            </a:fld>
            <a:endParaRPr lang="en-US">
              <a:ea typeface="ＭＳ Ｐゴシック" pitchFamily="-72" charset="-128"/>
              <a:cs typeface="ＭＳ Ｐゴシック" pitchFamily="-72" charset="-128"/>
            </a:endParaRPr>
          </a:p>
        </p:txBody>
      </p:sp>
    </p:spTree>
    <p:extLst>
      <p:ext uri="{BB962C8B-B14F-4D97-AF65-F5344CB8AC3E}">
        <p14:creationId xmlns:p14="http://schemas.microsoft.com/office/powerpoint/2010/main" val="16004905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743200" y="847130"/>
            <a:ext cx="4800600" cy="523220"/>
          </a:xfrm>
          <a:prstGeom prst="rect">
            <a:avLst/>
          </a:prstGeom>
          <a:noFill/>
        </p:spPr>
        <p:txBody>
          <a:bodyPr wrap="square" rtlCol="0">
            <a:spAutoFit/>
          </a:bodyPr>
          <a:lstStyle/>
          <a:p>
            <a:r>
              <a:rPr lang="en-US" sz="2800" dirty="0"/>
              <a:t>Using IF and </a:t>
            </a:r>
            <a:r>
              <a:rPr lang="en-US" sz="2800" dirty="0" err="1"/>
              <a:t>AND</a:t>
            </a:r>
            <a:endParaRPr lang="en-US" sz="2800" dirty="0"/>
          </a:p>
        </p:txBody>
      </p:sp>
      <p:pic>
        <p:nvPicPr>
          <p:cNvPr id="2" name="Picture 1">
            <a:extLst>
              <a:ext uri="{FF2B5EF4-FFF2-40B4-BE49-F238E27FC236}">
                <a16:creationId xmlns:a16="http://schemas.microsoft.com/office/drawing/2014/main" id="{AE417C14-432D-40B9-A40A-E61474056C7E}"/>
              </a:ext>
            </a:extLst>
          </p:cNvPr>
          <p:cNvPicPr>
            <a:picLocks noChangeAspect="1"/>
          </p:cNvPicPr>
          <p:nvPr/>
        </p:nvPicPr>
        <p:blipFill>
          <a:blip r:embed="rId2"/>
          <a:stretch>
            <a:fillRect/>
          </a:stretch>
        </p:blipFill>
        <p:spPr>
          <a:xfrm>
            <a:off x="89743" y="1600200"/>
            <a:ext cx="8963762" cy="4724400"/>
          </a:xfrm>
          <a:prstGeom prst="rect">
            <a:avLst/>
          </a:prstGeom>
        </p:spPr>
      </p:pic>
    </p:spTree>
    <p:extLst>
      <p:ext uri="{BB962C8B-B14F-4D97-AF65-F5344CB8AC3E}">
        <p14:creationId xmlns:p14="http://schemas.microsoft.com/office/powerpoint/2010/main" val="14005505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Default Design">
  <a:themeElements>
    <a:clrScheme name="">
      <a:dk1>
        <a:srgbClr val="FFFFFF"/>
      </a:dk1>
      <a:lt1>
        <a:srgbClr val="FFFFFF"/>
      </a:lt1>
      <a:dk2>
        <a:srgbClr val="FAFD00"/>
      </a:dk2>
      <a:lt2>
        <a:srgbClr val="081D58"/>
      </a:lt2>
      <a:accent1>
        <a:srgbClr val="F57B49"/>
      </a:accent1>
      <a:accent2>
        <a:srgbClr val="F95AB7"/>
      </a:accent2>
      <a:accent3>
        <a:srgbClr val="FFFFFF"/>
      </a:accent3>
      <a:accent4>
        <a:srgbClr val="DADADA"/>
      </a:accent4>
      <a:accent5>
        <a:srgbClr val="F9BFB1"/>
      </a:accent5>
      <a:accent6>
        <a:srgbClr val="E251A6"/>
      </a:accent6>
      <a:hlink>
        <a:srgbClr val="FC0128"/>
      </a:hlink>
      <a:folHlink>
        <a:srgbClr val="618FFD"/>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2095</TotalTime>
  <Words>2739</Words>
  <Application>Microsoft Office PowerPoint</Application>
  <PresentationFormat>On-screen Show (4:3)</PresentationFormat>
  <Paragraphs>267</Paragraphs>
  <Slides>65</Slides>
  <Notes>7</Notes>
  <HiddenSlides>0</HiddenSlides>
  <MMClips>0</MMClips>
  <ScaleCrop>false</ScaleCrop>
  <HeadingPairs>
    <vt:vector size="8" baseType="variant">
      <vt:variant>
        <vt:lpstr>Fonts Used</vt:lpstr>
      </vt:variant>
      <vt:variant>
        <vt:i4>6</vt:i4>
      </vt:variant>
      <vt:variant>
        <vt:lpstr>Theme</vt:lpstr>
      </vt:variant>
      <vt:variant>
        <vt:i4>2</vt:i4>
      </vt:variant>
      <vt:variant>
        <vt:lpstr>Embedded OLE Servers</vt:lpstr>
      </vt:variant>
      <vt:variant>
        <vt:i4>1</vt:i4>
      </vt:variant>
      <vt:variant>
        <vt:lpstr>Slide Titles</vt:lpstr>
      </vt:variant>
      <vt:variant>
        <vt:i4>65</vt:i4>
      </vt:variant>
    </vt:vector>
  </HeadingPairs>
  <TitlesOfParts>
    <vt:vector size="74" baseType="lpstr">
      <vt:lpstr>ＭＳ Ｐゴシック</vt:lpstr>
      <vt:lpstr>Arial</vt:lpstr>
      <vt:lpstr>Calibri</vt:lpstr>
      <vt:lpstr>Times</vt:lpstr>
      <vt:lpstr>Times New Roman</vt:lpstr>
      <vt:lpstr>Wingdings 3</vt:lpstr>
      <vt:lpstr>Office Theme</vt:lpstr>
      <vt:lpstr>Default Design</vt:lpstr>
      <vt:lpstr>Document</vt:lpstr>
      <vt:lpstr>2) Analytics Fundamentals</vt:lpstr>
      <vt:lpstr>PowerPoint Presentation</vt:lpstr>
      <vt:lpstr>PowerPoint Presentation</vt:lpstr>
      <vt:lpstr>PowerPoint Presentation</vt:lpstr>
      <vt:lpstr>Spreadsheet Basics</vt:lpstr>
      <vt:lpstr>Excel Functions</vt:lpstr>
      <vt:lpstr>Excel Functions</vt:lpstr>
      <vt:lpstr>PowerPoint Presentation</vt:lpstr>
      <vt:lpstr>PowerPoint Presentation</vt:lpstr>
      <vt:lpstr>PowerPoint Presentation</vt:lpstr>
      <vt:lpstr>PowerPoint Presentation</vt:lpstr>
      <vt:lpstr>PowerPoint Presentation</vt:lpstr>
      <vt:lpstr>SPSS Software Basics</vt:lpstr>
      <vt:lpstr>SPSS Basics The SPSS data view is much like a spreadsheet.  Data may be  typed in, imported or read from other sources such as Excel files, or previously created SPSS files  (.sav files) may be loaded</vt:lpstr>
      <vt:lpstr>SPSS Basics </vt:lpstr>
      <vt:lpstr>SPSS Basics: Loading the satisfaction data from the Excel file “Overall.Sat.Data.xlsx”  Click: File, Open, Data Select Excel as file type,  Click: Open  and then OK  </vt:lpstr>
      <vt:lpstr>SPSS Basics : Label the values in the Variable View Click add (+) and enter values and labels.  Click Ok when finished </vt:lpstr>
      <vt:lpstr>SPSS Basics: Construct a frequency distribution and histogram of the satisfaction scores, and obtain the descriptive statistics  </vt:lpstr>
      <vt:lpstr>SPSS Basics: Construct a frequency distribution and histogram of the satisfaction scores, and obtain the descriptive statistics</vt:lpstr>
      <vt:lpstr>SPSS Basics: Construct a frequency distribution and histogram of the satisfaction scores, and obtain the descriptive statistics</vt:lpstr>
      <vt:lpstr>SPSS Basics: Construct a frequency distribution and histogram of the satisfaction scores, and obtain the descriptive statistics</vt:lpstr>
      <vt:lpstr>SPSS Basics: Create a 0/1 variable indicating top two box score </vt:lpstr>
      <vt:lpstr>SPSS Basics: Create a 0/1 variable indicating top two box score using Recode </vt:lpstr>
      <vt:lpstr>SPSS Basics: Create a 0/1 variable indicating top two box score using Recode </vt:lpstr>
      <vt:lpstr>SPSS Basics: Construct a 95% interval estimate for the proportion of top 2 box responses. </vt:lpstr>
      <vt:lpstr>SPSS Basics: Construct a 95% interval estimate for the proportion of top 2 box responses.</vt:lpstr>
      <vt:lpstr>SPSS Basics: Save the file created as an SPSS (.sav) file </vt:lpstr>
      <vt:lpstr>SPSS Basics: Select Cases and Split File</vt:lpstr>
      <vt:lpstr>SPSS Basics: Select Cases and Split File</vt:lpstr>
      <vt:lpstr>SPSS Basics: Select Cases</vt:lpstr>
      <vt:lpstr>SPSS Basics: Select Cases</vt:lpstr>
      <vt:lpstr>SPSS Basics: Split File</vt:lpstr>
      <vt:lpstr>SPSS Basics: Split File</vt:lpstr>
      <vt:lpstr>SPSS Basics: Split File</vt:lpstr>
      <vt:lpstr>Creating a new variable with Compute Variable</vt:lpstr>
      <vt:lpstr>PowerPoint Presentation</vt:lpstr>
      <vt:lpstr>Merging Files by Adding Cases or Variables</vt:lpstr>
      <vt:lpstr>Adding Cases</vt:lpstr>
      <vt:lpstr>PowerPoint Presentation</vt:lpstr>
      <vt:lpstr>To combine variable X4, Click Data &gt; Merge Files &gt; Add Variables&gt; Browse select the preproperate file and click Open &gt;Continue, Ok  Click on Data View to see the results</vt:lpstr>
      <vt:lpstr>PowerPoint Presentation</vt:lpstr>
      <vt:lpstr>PowerPoint Presentation</vt:lpstr>
      <vt:lpstr>PowerPoint Presentation</vt:lpstr>
      <vt:lpstr>PowerPoint Presentation</vt:lpstr>
      <vt:lpstr>SAS Software Basics</vt:lpstr>
      <vt:lpstr>PowerPoint Presentation</vt:lpstr>
      <vt:lpstr>PowerPoint Presentation</vt:lpstr>
      <vt:lpstr>PowerPoint Presentation</vt:lpstr>
      <vt:lpstr>SAS Basics </vt:lpstr>
      <vt:lpstr>SAS On Demand for Academics (SAS ODA): Uploading Local Data </vt:lpstr>
      <vt:lpstr>SAS ODA: Uploading Local Data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 Analytics Fundamentals (Continued)</dc:title>
  <dc:creator>jcwurst</dc:creator>
  <cp:lastModifiedBy>john wurst</cp:lastModifiedBy>
  <cp:revision>177</cp:revision>
  <cp:lastPrinted>2015-08-20T02:19:51Z</cp:lastPrinted>
  <dcterms:created xsi:type="dcterms:W3CDTF">2012-08-19T23:16:27Z</dcterms:created>
  <dcterms:modified xsi:type="dcterms:W3CDTF">2024-08-18T01:41:23Z</dcterms:modified>
</cp:coreProperties>
</file>

<file path=docProps/thumbnail.jpeg>
</file>